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sldIdLst>
    <p:sldId id="257" r:id="rId3"/>
    <p:sldId id="256" r:id="rId4"/>
    <p:sldId id="260" r:id="rId5"/>
    <p:sldId id="261" r:id="rId6"/>
    <p:sldId id="262" r:id="rId7"/>
    <p:sldId id="269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476" y="4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84D64-C1C1-42BD-8718-F9AA861ECC44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45EDFFE-061E-4657-ACC5-AC089EFED63C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лицам в случае отсутствия вакансий в населенном пункте по месту проживания, работы или прохождения службы супруга (супруги);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823DCD-F057-4F8F-9321-22A399276242}" type="parTrans" cxnId="{ABE8EC11-AB3B-4AFA-8D52-A6BC80EEE4F4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AD1EE9-9A58-489E-B56C-28BCEB892305}" type="sibTrans" cxnId="{ABE8EC11-AB3B-4AFA-8D52-A6BC80EEE4F4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3689CC-AAB0-4E64-BB85-446B0579A944}">
      <dgm:prSet phldrT="[Текст]" custT="1"/>
      <dgm:spPr/>
      <dgm:t>
        <a:bodyPr/>
        <a:lstStyle/>
        <a:p>
          <a:r>
            <a:rPr lang="ru-RU" sz="20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инвалидам I и II группы;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9622F5-A2A8-416E-B3DC-FBEC4CC2F60D}" type="parTrans" cxnId="{D20CE5DF-D534-4C64-AC05-3015BA22C5C0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431208-F4A5-43A8-B599-CC7DFCC5D428}" type="sibTrans" cxnId="{D20CE5DF-D534-4C64-AC05-3015BA22C5C0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0A1505-26E1-461D-A4E5-5ED653BA1584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лицам, поступившим для дальнейшего обучения в резидентуру на основе государственного образовательного заказа, магистратуру, докторантуру;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0D3FBD-0F02-40C4-9783-4527BAA4F442}" type="parTrans" cxnId="{3792A069-ECC7-4457-8989-9B15959D990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350106-99BC-4A31-9379-A175FC4A0C1E}" type="sibTrans" cxnId="{3792A069-ECC7-4457-8989-9B15959D990F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A6E7B5-6A73-49D1-8005-2FD91D7582D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беременным женщинам, лицам, имеющим, а также самостоятельно воспитывающим ребенка (детей) в возрасте до трех лет.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6F5073D-AD40-4E3D-BCF8-2F59177ECEF7}" type="parTrans" cxnId="{72B643DE-C83D-434D-BE3A-640B16E25731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A967309-0540-4414-8C7B-EC3290CF6C06}" type="sibTrans" cxnId="{72B643DE-C83D-434D-BE3A-640B16E25731}">
      <dgm:prSet/>
      <dgm:spPr/>
      <dgm:t>
        <a:bodyPr/>
        <a:lstStyle/>
        <a:p>
          <a:endParaRPr lang="ru-RU" sz="16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AD7F8E-009E-4091-AC4C-69DC21A81C0A}" type="pres">
      <dgm:prSet presAssocID="{AA284D64-C1C1-42BD-8718-F9AA861ECC4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3809631-D969-431D-B598-7397D0B4B182}" type="pres">
      <dgm:prSet presAssocID="{AA284D64-C1C1-42BD-8718-F9AA861ECC44}" presName="Name1" presStyleCnt="0"/>
      <dgm:spPr/>
      <dgm:t>
        <a:bodyPr/>
        <a:lstStyle/>
        <a:p>
          <a:endParaRPr lang="ru-RU"/>
        </a:p>
      </dgm:t>
    </dgm:pt>
    <dgm:pt modelId="{D346C6A6-8246-47AB-BA42-FE20C1CD2B86}" type="pres">
      <dgm:prSet presAssocID="{AA284D64-C1C1-42BD-8718-F9AA861ECC44}" presName="cycle" presStyleCnt="0"/>
      <dgm:spPr/>
      <dgm:t>
        <a:bodyPr/>
        <a:lstStyle/>
        <a:p>
          <a:endParaRPr lang="ru-RU"/>
        </a:p>
      </dgm:t>
    </dgm:pt>
    <dgm:pt modelId="{7BC4006F-FF8F-4445-947E-BB6112056A9C}" type="pres">
      <dgm:prSet presAssocID="{AA284D64-C1C1-42BD-8718-F9AA861ECC44}" presName="srcNode" presStyleLbl="node1" presStyleIdx="0" presStyleCnt="4"/>
      <dgm:spPr/>
      <dgm:t>
        <a:bodyPr/>
        <a:lstStyle/>
        <a:p>
          <a:endParaRPr lang="ru-RU"/>
        </a:p>
      </dgm:t>
    </dgm:pt>
    <dgm:pt modelId="{6364B66F-8E75-461C-B531-7C2A0941B296}" type="pres">
      <dgm:prSet presAssocID="{AA284D64-C1C1-42BD-8718-F9AA861ECC44}" presName="conn" presStyleLbl="parChTrans1D2" presStyleIdx="0" presStyleCnt="1"/>
      <dgm:spPr/>
      <dgm:t>
        <a:bodyPr/>
        <a:lstStyle/>
        <a:p>
          <a:endParaRPr lang="ru-RU"/>
        </a:p>
      </dgm:t>
    </dgm:pt>
    <dgm:pt modelId="{A0769B9E-C708-440C-8BD3-3A2BE4D55BE7}" type="pres">
      <dgm:prSet presAssocID="{AA284D64-C1C1-42BD-8718-F9AA861ECC44}" presName="extraNode" presStyleLbl="node1" presStyleIdx="0" presStyleCnt="4"/>
      <dgm:spPr/>
      <dgm:t>
        <a:bodyPr/>
        <a:lstStyle/>
        <a:p>
          <a:endParaRPr lang="ru-RU"/>
        </a:p>
      </dgm:t>
    </dgm:pt>
    <dgm:pt modelId="{EB3A2C75-E9C0-4540-8623-B009F9313ECD}" type="pres">
      <dgm:prSet presAssocID="{AA284D64-C1C1-42BD-8718-F9AA861ECC44}" presName="dstNode" presStyleLbl="node1" presStyleIdx="0" presStyleCnt="4"/>
      <dgm:spPr/>
      <dgm:t>
        <a:bodyPr/>
        <a:lstStyle/>
        <a:p>
          <a:endParaRPr lang="ru-RU"/>
        </a:p>
      </dgm:t>
    </dgm:pt>
    <dgm:pt modelId="{DD2CE743-1BD9-4C69-9C86-EA4B2355F136}" type="pres">
      <dgm:prSet presAssocID="{945EDFFE-061E-4657-ACC5-AC089EFED63C}" presName="text_1" presStyleLbl="node1" presStyleIdx="0" presStyleCnt="4" custScaleY="128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956855-E007-4701-B04D-49BEE0FA0790}" type="pres">
      <dgm:prSet presAssocID="{945EDFFE-061E-4657-ACC5-AC089EFED63C}" presName="accent_1" presStyleCnt="0"/>
      <dgm:spPr/>
      <dgm:t>
        <a:bodyPr/>
        <a:lstStyle/>
        <a:p>
          <a:endParaRPr lang="ru-RU"/>
        </a:p>
      </dgm:t>
    </dgm:pt>
    <dgm:pt modelId="{7A5E0F80-9AE2-41F2-818C-8BF6FEA37ACF}" type="pres">
      <dgm:prSet presAssocID="{945EDFFE-061E-4657-ACC5-AC089EFED63C}" presName="accentRepeatNode" presStyleLbl="solidFgAcc1" presStyleIdx="0" presStyleCnt="4"/>
      <dgm:spPr/>
      <dgm:t>
        <a:bodyPr/>
        <a:lstStyle/>
        <a:p>
          <a:endParaRPr lang="ru-RU"/>
        </a:p>
      </dgm:t>
    </dgm:pt>
    <dgm:pt modelId="{37E50764-CFFB-4C2C-BA05-224EEDA5DC97}" type="pres">
      <dgm:prSet presAssocID="{8F3689CC-AAB0-4E64-BB85-446B0579A944}" presName="text_2" presStyleLbl="node1" presStyleIdx="1" presStyleCnt="4" custScaleY="128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5DF8A2-F7F3-41D3-B5AF-5C1729068A62}" type="pres">
      <dgm:prSet presAssocID="{8F3689CC-AAB0-4E64-BB85-446B0579A944}" presName="accent_2" presStyleCnt="0"/>
      <dgm:spPr/>
      <dgm:t>
        <a:bodyPr/>
        <a:lstStyle/>
        <a:p>
          <a:endParaRPr lang="ru-RU"/>
        </a:p>
      </dgm:t>
    </dgm:pt>
    <dgm:pt modelId="{F7DFE686-F4C1-48F9-8A3E-06CBA55A00D8}" type="pres">
      <dgm:prSet presAssocID="{8F3689CC-AAB0-4E64-BB85-446B0579A944}" presName="accentRepeatNode" presStyleLbl="solidFgAcc1" presStyleIdx="1" presStyleCnt="4"/>
      <dgm:spPr/>
      <dgm:t>
        <a:bodyPr/>
        <a:lstStyle/>
        <a:p>
          <a:endParaRPr lang="ru-RU"/>
        </a:p>
      </dgm:t>
    </dgm:pt>
    <dgm:pt modelId="{26D108B0-729F-4E65-91C6-5DBCD3DE9680}" type="pres">
      <dgm:prSet presAssocID="{350A1505-26E1-461D-A4E5-5ED653BA1584}" presName="text_3" presStyleLbl="node1" presStyleIdx="2" presStyleCnt="4" custScaleX="101622" custScaleY="157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C63F5-E71E-44FF-B7F4-76B9B1AA031D}" type="pres">
      <dgm:prSet presAssocID="{350A1505-26E1-461D-A4E5-5ED653BA1584}" presName="accent_3" presStyleCnt="0"/>
      <dgm:spPr/>
      <dgm:t>
        <a:bodyPr/>
        <a:lstStyle/>
        <a:p>
          <a:endParaRPr lang="ru-RU"/>
        </a:p>
      </dgm:t>
    </dgm:pt>
    <dgm:pt modelId="{E8D14D36-A03C-4628-BE87-2BFEF558BCD3}" type="pres">
      <dgm:prSet presAssocID="{350A1505-26E1-461D-A4E5-5ED653BA1584}" presName="accentRepeatNode" presStyleLbl="solidFgAcc1" presStyleIdx="2" presStyleCnt="4"/>
      <dgm:spPr/>
      <dgm:t>
        <a:bodyPr/>
        <a:lstStyle/>
        <a:p>
          <a:endParaRPr lang="ru-RU"/>
        </a:p>
      </dgm:t>
    </dgm:pt>
    <dgm:pt modelId="{F5A26BC3-B9EB-4DD6-92EE-1054A556A457}" type="pres">
      <dgm:prSet presAssocID="{58A6E7B5-6A73-49D1-8005-2FD91D7582D2}" presName="text_4" presStyleLbl="node1" presStyleIdx="3" presStyleCnt="4" custScaleY="128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DAE94-F5FE-4018-9FE2-BF411A03EE1D}" type="pres">
      <dgm:prSet presAssocID="{58A6E7B5-6A73-49D1-8005-2FD91D7582D2}" presName="accent_4" presStyleCnt="0"/>
      <dgm:spPr/>
      <dgm:t>
        <a:bodyPr/>
        <a:lstStyle/>
        <a:p>
          <a:endParaRPr lang="ru-RU"/>
        </a:p>
      </dgm:t>
    </dgm:pt>
    <dgm:pt modelId="{DBE91ECD-BE3B-4AE0-9F84-B98ED75A79CD}" type="pres">
      <dgm:prSet presAssocID="{58A6E7B5-6A73-49D1-8005-2FD91D7582D2}" presName="accentRepeatNode" presStyleLbl="solidFgAcc1" presStyleIdx="3" presStyleCnt="4"/>
      <dgm:spPr/>
      <dgm:t>
        <a:bodyPr/>
        <a:lstStyle/>
        <a:p>
          <a:endParaRPr lang="ru-RU"/>
        </a:p>
      </dgm:t>
    </dgm:pt>
  </dgm:ptLst>
  <dgm:cxnLst>
    <dgm:cxn modelId="{BB920774-B365-4440-983A-4B4B4BA158A9}" type="presOf" srcId="{AA284D64-C1C1-42BD-8718-F9AA861ECC44}" destId="{6BAD7F8E-009E-4091-AC4C-69DC21A81C0A}" srcOrd="0" destOrd="0" presId="urn:microsoft.com/office/officeart/2008/layout/VerticalCurvedList"/>
    <dgm:cxn modelId="{D20CE5DF-D534-4C64-AC05-3015BA22C5C0}" srcId="{AA284D64-C1C1-42BD-8718-F9AA861ECC44}" destId="{8F3689CC-AAB0-4E64-BB85-446B0579A944}" srcOrd="1" destOrd="0" parTransId="{1F9622F5-A2A8-416E-B3DC-FBEC4CC2F60D}" sibTransId="{B1431208-F4A5-43A8-B599-CC7DFCC5D428}"/>
    <dgm:cxn modelId="{ADDE1B6E-57B9-4642-A012-EE0FF3BAC81F}" type="presOf" srcId="{945EDFFE-061E-4657-ACC5-AC089EFED63C}" destId="{DD2CE743-1BD9-4C69-9C86-EA4B2355F136}" srcOrd="0" destOrd="0" presId="urn:microsoft.com/office/officeart/2008/layout/VerticalCurvedList"/>
    <dgm:cxn modelId="{05D94928-EB9A-4346-947D-01B082E623B8}" type="presOf" srcId="{8F3689CC-AAB0-4E64-BB85-446B0579A944}" destId="{37E50764-CFFB-4C2C-BA05-224EEDA5DC97}" srcOrd="0" destOrd="0" presId="urn:microsoft.com/office/officeart/2008/layout/VerticalCurvedList"/>
    <dgm:cxn modelId="{3792A069-ECC7-4457-8989-9B15959D990F}" srcId="{AA284D64-C1C1-42BD-8718-F9AA861ECC44}" destId="{350A1505-26E1-461D-A4E5-5ED653BA1584}" srcOrd="2" destOrd="0" parTransId="{9D0D3FBD-0F02-40C4-9783-4527BAA4F442}" sibTransId="{AD350106-99BC-4A31-9379-A175FC4A0C1E}"/>
    <dgm:cxn modelId="{27077D4C-E470-4396-AFD7-FCFAA3C3AC0E}" type="presOf" srcId="{58A6E7B5-6A73-49D1-8005-2FD91D7582D2}" destId="{F5A26BC3-B9EB-4DD6-92EE-1054A556A457}" srcOrd="0" destOrd="0" presId="urn:microsoft.com/office/officeart/2008/layout/VerticalCurvedList"/>
    <dgm:cxn modelId="{ABE8EC11-AB3B-4AFA-8D52-A6BC80EEE4F4}" srcId="{AA284D64-C1C1-42BD-8718-F9AA861ECC44}" destId="{945EDFFE-061E-4657-ACC5-AC089EFED63C}" srcOrd="0" destOrd="0" parTransId="{A6823DCD-F057-4F8F-9321-22A399276242}" sibTransId="{4DAD1EE9-9A58-489E-B56C-28BCEB892305}"/>
    <dgm:cxn modelId="{D10109BE-E9CC-4F75-9A92-9AC6081DE67C}" type="presOf" srcId="{350A1505-26E1-461D-A4E5-5ED653BA1584}" destId="{26D108B0-729F-4E65-91C6-5DBCD3DE9680}" srcOrd="0" destOrd="0" presId="urn:microsoft.com/office/officeart/2008/layout/VerticalCurvedList"/>
    <dgm:cxn modelId="{F94E4902-F2C1-4F39-8FF2-130E82285B85}" type="presOf" srcId="{4DAD1EE9-9A58-489E-B56C-28BCEB892305}" destId="{6364B66F-8E75-461C-B531-7C2A0941B296}" srcOrd="0" destOrd="0" presId="urn:microsoft.com/office/officeart/2008/layout/VerticalCurvedList"/>
    <dgm:cxn modelId="{72B643DE-C83D-434D-BE3A-640B16E25731}" srcId="{AA284D64-C1C1-42BD-8718-F9AA861ECC44}" destId="{58A6E7B5-6A73-49D1-8005-2FD91D7582D2}" srcOrd="3" destOrd="0" parTransId="{46F5073D-AD40-4E3D-BCF8-2F59177ECEF7}" sibTransId="{4A967309-0540-4414-8C7B-EC3290CF6C06}"/>
    <dgm:cxn modelId="{9BA0D79B-BA4C-4428-936B-E6F92ABE37BD}" type="presParOf" srcId="{6BAD7F8E-009E-4091-AC4C-69DC21A81C0A}" destId="{03809631-D969-431D-B598-7397D0B4B182}" srcOrd="0" destOrd="0" presId="urn:microsoft.com/office/officeart/2008/layout/VerticalCurvedList"/>
    <dgm:cxn modelId="{5F598DE5-CB4A-4114-919D-2238D6503664}" type="presParOf" srcId="{03809631-D969-431D-B598-7397D0B4B182}" destId="{D346C6A6-8246-47AB-BA42-FE20C1CD2B86}" srcOrd="0" destOrd="0" presId="urn:microsoft.com/office/officeart/2008/layout/VerticalCurvedList"/>
    <dgm:cxn modelId="{21CE3183-0E8E-4651-9247-A6DF92DBE5BD}" type="presParOf" srcId="{D346C6A6-8246-47AB-BA42-FE20C1CD2B86}" destId="{7BC4006F-FF8F-4445-947E-BB6112056A9C}" srcOrd="0" destOrd="0" presId="urn:microsoft.com/office/officeart/2008/layout/VerticalCurvedList"/>
    <dgm:cxn modelId="{FB728851-742A-4048-B0F2-F7996DC96CF0}" type="presParOf" srcId="{D346C6A6-8246-47AB-BA42-FE20C1CD2B86}" destId="{6364B66F-8E75-461C-B531-7C2A0941B296}" srcOrd="1" destOrd="0" presId="urn:microsoft.com/office/officeart/2008/layout/VerticalCurvedList"/>
    <dgm:cxn modelId="{A088A044-F573-4B37-B3FD-A2DFD8CF62C4}" type="presParOf" srcId="{D346C6A6-8246-47AB-BA42-FE20C1CD2B86}" destId="{A0769B9E-C708-440C-8BD3-3A2BE4D55BE7}" srcOrd="2" destOrd="0" presId="urn:microsoft.com/office/officeart/2008/layout/VerticalCurvedList"/>
    <dgm:cxn modelId="{CDDC8C52-AF89-4C59-B2F0-E8A6AFA26F00}" type="presParOf" srcId="{D346C6A6-8246-47AB-BA42-FE20C1CD2B86}" destId="{EB3A2C75-E9C0-4540-8623-B009F9313ECD}" srcOrd="3" destOrd="0" presId="urn:microsoft.com/office/officeart/2008/layout/VerticalCurvedList"/>
    <dgm:cxn modelId="{8A454969-BBC2-44A2-B830-5741684F0FF8}" type="presParOf" srcId="{03809631-D969-431D-B598-7397D0B4B182}" destId="{DD2CE743-1BD9-4C69-9C86-EA4B2355F136}" srcOrd="1" destOrd="0" presId="urn:microsoft.com/office/officeart/2008/layout/VerticalCurvedList"/>
    <dgm:cxn modelId="{36E27FFF-8AF2-45CE-BE3B-A9723BFAA232}" type="presParOf" srcId="{03809631-D969-431D-B598-7397D0B4B182}" destId="{82956855-E007-4701-B04D-49BEE0FA0790}" srcOrd="2" destOrd="0" presId="urn:microsoft.com/office/officeart/2008/layout/VerticalCurvedList"/>
    <dgm:cxn modelId="{92FE22A0-4D33-44EF-BEC1-E24DF9C008F5}" type="presParOf" srcId="{82956855-E007-4701-B04D-49BEE0FA0790}" destId="{7A5E0F80-9AE2-41F2-818C-8BF6FEA37ACF}" srcOrd="0" destOrd="0" presId="urn:microsoft.com/office/officeart/2008/layout/VerticalCurvedList"/>
    <dgm:cxn modelId="{6B27F464-87C2-429C-967E-7B4CFC5F8CBC}" type="presParOf" srcId="{03809631-D969-431D-B598-7397D0B4B182}" destId="{37E50764-CFFB-4C2C-BA05-224EEDA5DC97}" srcOrd="3" destOrd="0" presId="urn:microsoft.com/office/officeart/2008/layout/VerticalCurvedList"/>
    <dgm:cxn modelId="{39EF0FA9-1F73-4589-B990-0D7C50BE38F0}" type="presParOf" srcId="{03809631-D969-431D-B598-7397D0B4B182}" destId="{855DF8A2-F7F3-41D3-B5AF-5C1729068A62}" srcOrd="4" destOrd="0" presId="urn:microsoft.com/office/officeart/2008/layout/VerticalCurvedList"/>
    <dgm:cxn modelId="{04C6FC5E-B143-45C9-96B4-FCB8B78423BF}" type="presParOf" srcId="{855DF8A2-F7F3-41D3-B5AF-5C1729068A62}" destId="{F7DFE686-F4C1-48F9-8A3E-06CBA55A00D8}" srcOrd="0" destOrd="0" presId="urn:microsoft.com/office/officeart/2008/layout/VerticalCurvedList"/>
    <dgm:cxn modelId="{AABD4C34-3D76-4A2D-923F-1BF47F027661}" type="presParOf" srcId="{03809631-D969-431D-B598-7397D0B4B182}" destId="{26D108B0-729F-4E65-91C6-5DBCD3DE9680}" srcOrd="5" destOrd="0" presId="urn:microsoft.com/office/officeart/2008/layout/VerticalCurvedList"/>
    <dgm:cxn modelId="{97A7E97F-FF13-4476-825A-739C307F1B25}" type="presParOf" srcId="{03809631-D969-431D-B598-7397D0B4B182}" destId="{DCBC63F5-E71E-44FF-B7F4-76B9B1AA031D}" srcOrd="6" destOrd="0" presId="urn:microsoft.com/office/officeart/2008/layout/VerticalCurvedList"/>
    <dgm:cxn modelId="{3132078F-2A67-4EB9-BA66-5A6BBE8DB438}" type="presParOf" srcId="{DCBC63F5-E71E-44FF-B7F4-76B9B1AA031D}" destId="{E8D14D36-A03C-4628-BE87-2BFEF558BCD3}" srcOrd="0" destOrd="0" presId="urn:microsoft.com/office/officeart/2008/layout/VerticalCurvedList"/>
    <dgm:cxn modelId="{909CA610-E44D-4814-A7AB-934033183509}" type="presParOf" srcId="{03809631-D969-431D-B598-7397D0B4B182}" destId="{F5A26BC3-B9EB-4DD6-92EE-1054A556A457}" srcOrd="7" destOrd="0" presId="urn:microsoft.com/office/officeart/2008/layout/VerticalCurvedList"/>
    <dgm:cxn modelId="{BD890030-5EC2-450B-89E4-0A1E2FB31C10}" type="presParOf" srcId="{03809631-D969-431D-B598-7397D0B4B182}" destId="{048DAE94-F5FE-4018-9FE2-BF411A03EE1D}" srcOrd="8" destOrd="0" presId="urn:microsoft.com/office/officeart/2008/layout/VerticalCurvedList"/>
    <dgm:cxn modelId="{E22A2B88-6DD9-4330-8F4F-6CEEE74A766C}" type="presParOf" srcId="{048DAE94-F5FE-4018-9FE2-BF411A03EE1D}" destId="{DBE91ECD-BE3B-4AE0-9F84-B98ED75A79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64B66F-8E75-461C-B531-7C2A0941B296}">
      <dsp:nvSpPr>
        <dsp:cNvPr id="0" name=""/>
        <dsp:cNvSpPr/>
      </dsp:nvSpPr>
      <dsp:spPr>
        <a:xfrm>
          <a:off x="-5338896" y="-813162"/>
          <a:ext cx="6322621" cy="6322621"/>
        </a:xfrm>
        <a:prstGeom prst="blockArc">
          <a:avLst>
            <a:gd name="adj1" fmla="val 18900000"/>
            <a:gd name="adj2" fmla="val 2700000"/>
            <a:gd name="adj3" fmla="val 342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2CE743-1BD9-4C69-9C86-EA4B2355F136}">
      <dsp:nvSpPr>
        <dsp:cNvPr id="0" name=""/>
        <dsp:cNvSpPr/>
      </dsp:nvSpPr>
      <dsp:spPr>
        <a:xfrm>
          <a:off x="501124" y="259821"/>
          <a:ext cx="7613421" cy="92493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46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лицам в случае отсутствия вакансий в населенном пункте по месту проживания, работы или прохождения службы супруга (супруги);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1124" y="259821"/>
        <a:ext cx="7613421" cy="924938"/>
      </dsp:txXfrm>
    </dsp:sp>
    <dsp:sp modelId="{7A5E0F80-9AE2-41F2-818C-8BF6FEA37ACF}">
      <dsp:nvSpPr>
        <dsp:cNvPr id="0" name=""/>
        <dsp:cNvSpPr/>
      </dsp:nvSpPr>
      <dsp:spPr>
        <a:xfrm>
          <a:off x="49575" y="270741"/>
          <a:ext cx="903097" cy="903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50764-CFFB-4C2C-BA05-224EEDA5DC97}">
      <dsp:nvSpPr>
        <dsp:cNvPr id="0" name=""/>
        <dsp:cNvSpPr/>
      </dsp:nvSpPr>
      <dsp:spPr>
        <a:xfrm>
          <a:off x="915337" y="1343726"/>
          <a:ext cx="7199208" cy="924938"/>
        </a:xfrm>
        <a:prstGeom prst="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46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инвалидам I и II группы;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15337" y="1343726"/>
        <a:ext cx="7199208" cy="924938"/>
      </dsp:txXfrm>
    </dsp:sp>
    <dsp:sp modelId="{F7DFE686-F4C1-48F9-8A3E-06CBA55A00D8}">
      <dsp:nvSpPr>
        <dsp:cNvPr id="0" name=""/>
        <dsp:cNvSpPr/>
      </dsp:nvSpPr>
      <dsp:spPr>
        <a:xfrm>
          <a:off x="463788" y="1354646"/>
          <a:ext cx="903097" cy="903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108B0-729F-4E65-91C6-5DBCD3DE9680}">
      <dsp:nvSpPr>
        <dsp:cNvPr id="0" name=""/>
        <dsp:cNvSpPr/>
      </dsp:nvSpPr>
      <dsp:spPr>
        <a:xfrm>
          <a:off x="856952" y="2320032"/>
          <a:ext cx="7315979" cy="1140135"/>
        </a:xfrm>
        <a:prstGeom prst="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46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лицам, поступившим для дальнейшего обучения в резидентуру на основе государственного образовательного заказа, магистратуру, докторантуру;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56952" y="2320032"/>
        <a:ext cx="7315979" cy="1140135"/>
      </dsp:txXfrm>
    </dsp:sp>
    <dsp:sp modelId="{E8D14D36-A03C-4628-BE87-2BFEF558BCD3}">
      <dsp:nvSpPr>
        <dsp:cNvPr id="0" name=""/>
        <dsp:cNvSpPr/>
      </dsp:nvSpPr>
      <dsp:spPr>
        <a:xfrm>
          <a:off x="463788" y="2438551"/>
          <a:ext cx="903097" cy="903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A26BC3-B9EB-4DD6-92EE-1054A556A457}">
      <dsp:nvSpPr>
        <dsp:cNvPr id="0" name=""/>
        <dsp:cNvSpPr/>
      </dsp:nvSpPr>
      <dsp:spPr>
        <a:xfrm>
          <a:off x="501124" y="3511536"/>
          <a:ext cx="7613421" cy="924938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46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itchFamily="34" charset="0"/>
            </a:rPr>
            <a:t>беременным женщинам, лицам, имеющим, а также самостоятельно воспитывающим ребенка (детей) в возрасте до трех лет.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1124" y="3511536"/>
        <a:ext cx="7613421" cy="924938"/>
      </dsp:txXfrm>
    </dsp:sp>
    <dsp:sp modelId="{DBE91ECD-BE3B-4AE0-9F84-B98ED75A79CD}">
      <dsp:nvSpPr>
        <dsp:cNvPr id="0" name=""/>
        <dsp:cNvSpPr/>
      </dsp:nvSpPr>
      <dsp:spPr>
        <a:xfrm>
          <a:off x="49575" y="3522456"/>
          <a:ext cx="903097" cy="903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3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239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37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503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730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507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454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6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3022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8266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11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02A8-6C21-4F38-98C7-2A897C05DBD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3691F-F31B-4D26-9A10-D071566E26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0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Объект 2"/>
          <p:cNvSpPr txBox="1">
            <a:spLocks/>
          </p:cNvSpPr>
          <p:nvPr/>
        </p:nvSpPr>
        <p:spPr bwMode="auto">
          <a:xfrm>
            <a:off x="2051721" y="188913"/>
            <a:ext cx="496855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>
                <a:solidFill>
                  <a:srgbClr val="17375E"/>
                </a:solidFill>
                <a:latin typeface="Book Antiqua" pitchFamily="18" charset="0"/>
                <a:cs typeface="Times New Roman" pitchFamily="18" charset="0"/>
              </a:rPr>
              <a:t>АО «Финансовый центр» </a:t>
            </a: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>
                <a:solidFill>
                  <a:srgbClr val="17375E"/>
                </a:solidFill>
                <a:latin typeface="Book Antiqua" pitchFamily="18" charset="0"/>
                <a:cs typeface="Times New Roman" pitchFamily="18" charset="0"/>
              </a:rPr>
              <a:t>Министерства образования и науки </a:t>
            </a: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dirty="0">
                <a:solidFill>
                  <a:srgbClr val="17375E"/>
                </a:solidFill>
                <a:latin typeface="Book Antiqua" pitchFamily="18" charset="0"/>
                <a:cs typeface="Times New Roman" pitchFamily="18" charset="0"/>
              </a:rPr>
              <a:t>Республики Казахстан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b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052" name="Заголовок 1"/>
          <p:cNvSpPr txBox="1">
            <a:spLocks/>
          </p:cNvSpPr>
          <p:nvPr/>
        </p:nvSpPr>
        <p:spPr bwMode="auto">
          <a:xfrm>
            <a:off x="80963" y="1988840"/>
            <a:ext cx="8958262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7112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1pPr>
            <a:lvl2pPr marL="742950" indent="-285750" defTabSz="7112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 defTabSz="7112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 defTabSz="7112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 defTabSz="7112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defTabSz="711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defTabSz="711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defTabSz="711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defTabSz="7112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defRPr/>
            </a:pPr>
            <a:r>
              <a:rPr lang="kk-KZ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Обязательная отработка </a:t>
            </a:r>
            <a:br>
              <a:rPr lang="kk-KZ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</a:br>
            <a:r>
              <a:rPr lang="kk-KZ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молодых специалистов </a:t>
            </a:r>
            <a:r>
              <a:rPr lang="en-US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/>
            </a:r>
            <a:br>
              <a:rPr lang="en-US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</a:br>
            <a:r>
              <a:rPr lang="kk-KZ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и докторов философии </a:t>
            </a:r>
            <a:r>
              <a:rPr lang="en-US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PhD</a:t>
            </a:r>
            <a:endParaRPr lang="ru-RU" sz="4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 Antiqua" pitchFamily="18" charset="0"/>
            </a:endParaRPr>
          </a:p>
        </p:txBody>
      </p:sp>
      <p:pic>
        <p:nvPicPr>
          <p:cNvPr id="149509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507"/>
            <a:ext cx="1442185" cy="121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62241" y="6021288"/>
            <a:ext cx="1724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г. </a:t>
            </a:r>
            <a:r>
              <a:rPr lang="ru-RU" b="1" dirty="0" err="1">
                <a:solidFill>
                  <a:srgbClr val="002060"/>
                </a:solidFill>
                <a:latin typeface="Book Antiqua" pitchFamily="18" charset="0"/>
                <a:ea typeface="굴림" pitchFamily="34" charset="-127"/>
                <a:cs typeface="Times New Roman" pitchFamily="18" charset="0"/>
              </a:rPr>
              <a:t>Нур</a:t>
            </a:r>
            <a:r>
              <a:rPr lang="ru-RU" b="1" dirty="0">
                <a:solidFill>
                  <a:srgbClr val="002060"/>
                </a:solidFill>
                <a:latin typeface="Book Antiqua" pitchFamily="18" charset="0"/>
                <a:ea typeface="굴림" pitchFamily="34" charset="-127"/>
                <a:cs typeface="Times New Roman" pitchFamily="18" charset="0"/>
              </a:rPr>
              <a:t>-Султан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4" t="13596" r="27865" b="11403"/>
          <a:stretch/>
        </p:blipFill>
        <p:spPr>
          <a:xfrm>
            <a:off x="7020273" y="176296"/>
            <a:ext cx="1316140" cy="130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1067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63408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Порядок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Распределения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докторов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философии (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PhD)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496944" cy="5112568"/>
          </a:xfrm>
        </p:spPr>
        <p:txBody>
          <a:bodyPr>
            <a:noAutofit/>
          </a:bodyPr>
          <a:lstStyle/>
          <a:p>
            <a:pPr algn="just"/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Распределение и направление на работу осуществляются в следующем порядке в вузах </a:t>
            </a:r>
            <a:r>
              <a:rPr lang="ru-RU" sz="2100" b="1" dirty="0" smtClean="0">
                <a:solidFill>
                  <a:srgbClr val="00B0F0"/>
                </a:solidFill>
                <a:latin typeface="Book Antiqua" pitchFamily="18" charset="0"/>
              </a:rPr>
              <a:t>создаются комиссии по персональному распределению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 докторов философии </a:t>
            </a:r>
            <a:r>
              <a:rPr lang="en-US" sz="2100" dirty="0" smtClean="0">
                <a:solidFill>
                  <a:srgbClr val="0070C0"/>
                </a:solidFill>
                <a:latin typeface="Book Antiqua" pitchFamily="18" charset="0"/>
              </a:rPr>
              <a:t>(PhD)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.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</a:p>
          <a:p>
            <a:pPr algn="just"/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Персональное 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распределение докторов философии (</a:t>
            </a:r>
            <a:r>
              <a:rPr lang="ru-RU" sz="2100" dirty="0" err="1">
                <a:solidFill>
                  <a:srgbClr val="0070C0"/>
                </a:solidFill>
                <a:latin typeface="Book Antiqua" pitchFamily="18" charset="0"/>
              </a:rPr>
              <a:t>PhD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) 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осуществляется, 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согласно заявкам вузов и научных организаций 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о потребности 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в кадрах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.</a:t>
            </a:r>
          </a:p>
          <a:p>
            <a:pPr algn="just"/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В случае отсутствия вакантных рабочих мест на момент распределения, </a:t>
            </a:r>
            <a:r>
              <a:rPr lang="ru-RU" sz="2100" u="sng" dirty="0" smtClean="0">
                <a:solidFill>
                  <a:srgbClr val="0070C0"/>
                </a:solidFill>
                <a:latin typeface="Book Antiqua" pitchFamily="18" charset="0"/>
              </a:rPr>
              <a:t>доктора </a:t>
            </a:r>
            <a:r>
              <a:rPr lang="ru-RU" sz="2100" u="sng" dirty="0">
                <a:solidFill>
                  <a:srgbClr val="0070C0"/>
                </a:solidFill>
                <a:latin typeface="Book Antiqua" pitchFamily="18" charset="0"/>
              </a:rPr>
              <a:t>философии (</a:t>
            </a:r>
            <a:r>
              <a:rPr lang="ru-RU" sz="2100" u="sng" dirty="0" err="1">
                <a:solidFill>
                  <a:srgbClr val="0070C0"/>
                </a:solidFill>
                <a:latin typeface="Book Antiqua" pitchFamily="18" charset="0"/>
              </a:rPr>
              <a:t>Phd</a:t>
            </a:r>
            <a:r>
              <a:rPr lang="ru-RU" sz="2100" u="sng" dirty="0">
                <a:solidFill>
                  <a:srgbClr val="0070C0"/>
                </a:solidFill>
                <a:latin typeface="Book Antiqua" pitchFamily="18" charset="0"/>
              </a:rPr>
              <a:t>)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 направляются комиссиями по распределению </a:t>
            </a:r>
            <a:r>
              <a:rPr lang="ru-RU" sz="2100" b="1" dirty="0">
                <a:solidFill>
                  <a:srgbClr val="00B0F0"/>
                </a:solidFill>
                <a:latin typeface="Book Antiqua" pitchFamily="18" charset="0"/>
              </a:rPr>
              <a:t>на регистрацию в качестве лица, ищущего работу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, непосредственно в центре занятости населения по месту жительства с зачетом времени нахождения на учете в качестве безработного в срок 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отработки.</a:t>
            </a:r>
          </a:p>
          <a:p>
            <a:pPr algn="just"/>
            <a:r>
              <a:rPr lang="ru-RU" sz="2100" u="sng" dirty="0" smtClean="0">
                <a:solidFill>
                  <a:srgbClr val="0070C0"/>
                </a:solidFill>
                <a:latin typeface="Book Antiqua" pitchFamily="18" charset="0"/>
              </a:rPr>
              <a:t>Доктора философии </a:t>
            </a:r>
            <a:r>
              <a:rPr lang="ru-RU" sz="2100" u="sng" dirty="0">
                <a:solidFill>
                  <a:srgbClr val="0070C0"/>
                </a:solidFill>
                <a:latin typeface="Book Antiqua" pitchFamily="18" charset="0"/>
              </a:rPr>
              <a:t>(</a:t>
            </a:r>
            <a:r>
              <a:rPr lang="ru-RU" sz="2100" u="sng" dirty="0" err="1">
                <a:solidFill>
                  <a:srgbClr val="0070C0"/>
                </a:solidFill>
                <a:latin typeface="Book Antiqua" pitchFamily="18" charset="0"/>
              </a:rPr>
              <a:t>Phd</a:t>
            </a:r>
            <a:r>
              <a:rPr lang="ru-RU" sz="2100" u="sng" dirty="0">
                <a:solidFill>
                  <a:srgbClr val="0070C0"/>
                </a:solidFill>
                <a:latin typeface="Book Antiqua" pitchFamily="18" charset="0"/>
              </a:rPr>
              <a:t>)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, 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завершившие обучение в текущем году, не позднее </a:t>
            </a:r>
            <a:r>
              <a:rPr lang="ru-RU" sz="2100" b="1" dirty="0">
                <a:solidFill>
                  <a:srgbClr val="0070C0"/>
                </a:solidFill>
                <a:latin typeface="Book Antiqua" pitchFamily="18" charset="0"/>
              </a:rPr>
              <a:t>1 сентября </a:t>
            </a:r>
            <a:r>
              <a:rPr lang="ru-RU" sz="2100" dirty="0">
                <a:solidFill>
                  <a:srgbClr val="0070C0"/>
                </a:solidFill>
                <a:latin typeface="Book Antiqua" pitchFamily="18" charset="0"/>
              </a:rPr>
              <a:t>прибывают на место работы по </a:t>
            </a:r>
            <a:r>
              <a:rPr lang="ru-RU" sz="2100" dirty="0" smtClean="0">
                <a:solidFill>
                  <a:srgbClr val="0070C0"/>
                </a:solidFill>
                <a:latin typeface="Book Antiqua" pitchFamily="18" charset="0"/>
              </a:rPr>
              <a:t>направлению.</a:t>
            </a:r>
            <a:endParaRPr lang="ru-RU" sz="2100" dirty="0">
              <a:solidFill>
                <a:srgbClr val="0070C0"/>
              </a:solidFill>
              <a:latin typeface="Book Antiqua" pitchFamily="18" charset="0"/>
            </a:endParaRPr>
          </a:p>
          <a:p>
            <a:pPr algn="just"/>
            <a:endParaRPr lang="ru-RU" sz="2100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016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57581"/>
            <a:ext cx="8748464" cy="954107"/>
          </a:xfrm>
          <a:noFill/>
          <a:ln>
            <a:noFill/>
          </a:ln>
        </p:spPr>
        <p:txBody>
          <a:bodyPr wrap="square" anchor="ctr">
            <a:sp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굴림" pitchFamily="34" charset="-127"/>
                <a:cs typeface="+mn-cs"/>
              </a:rPr>
              <a:t>п. 17-2) ст. 47 Закон «Об образовании» предусмотрено освобождение от отработки 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굴림" pitchFamily="34" charset="-127"/>
                <a:cs typeface="+mn-cs"/>
              </a:rPr>
            </a:br>
            <a:r>
              <a:rPr lang="ru-RU" sz="1600" i="1" dirty="0" smtClean="0">
                <a:solidFill>
                  <a:srgbClr val="C00000"/>
                </a:solidFill>
                <a:latin typeface="Book Antiqua" pitchFamily="18" charset="0"/>
                <a:ea typeface="굴림" pitchFamily="34" charset="-127"/>
                <a:cs typeface="+mn-cs"/>
              </a:rPr>
              <a:t>(</a:t>
            </a:r>
            <a:r>
              <a:rPr lang="ru-RU" sz="1600" b="1" i="1" dirty="0" smtClean="0">
                <a:solidFill>
                  <a:srgbClr val="C00000"/>
                </a:solidFill>
                <a:latin typeface="Book Antiqua" pitchFamily="18" charset="0"/>
                <a:ea typeface="굴림" pitchFamily="34" charset="-127"/>
                <a:cs typeface="+mn-cs"/>
              </a:rPr>
              <a:t>предоставляются </a:t>
            </a:r>
            <a:r>
              <a:rPr lang="ru-RU" sz="1600" i="1" dirty="0">
                <a:solidFill>
                  <a:srgbClr val="C00000"/>
                </a:solidFill>
                <a:latin typeface="Book Antiqua" pitchFamily="18" charset="0"/>
                <a:ea typeface="굴림" pitchFamily="34" charset="-127"/>
                <a:cs typeface="+mn-cs"/>
              </a:rPr>
              <a:t>только</a:t>
            </a:r>
            <a:r>
              <a:rPr lang="ru-RU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굴림" pitchFamily="34" charset="-127"/>
                <a:cs typeface="+mn-cs"/>
              </a:rPr>
              <a:t> </a:t>
            </a:r>
            <a:r>
              <a:rPr lang="ru-RU" sz="1600" b="1" i="1" dirty="0" smtClean="0">
                <a:solidFill>
                  <a:srgbClr val="C00000"/>
                </a:solidFill>
                <a:latin typeface="Book Antiqua" pitchFamily="18" charset="0"/>
                <a:ea typeface="굴림" pitchFamily="34" charset="-127"/>
                <a:cs typeface="+mn-cs"/>
              </a:rPr>
              <a:t>Комиссиями по распределению в год окончания)</a:t>
            </a:r>
            <a:endParaRPr lang="ru-RU" sz="1600" b="1" i="1" dirty="0">
              <a:solidFill>
                <a:srgbClr val="C00000"/>
              </a:solidFill>
              <a:latin typeface="Book Antiqua" pitchFamily="18" charset="0"/>
              <a:ea typeface="굴림" pitchFamily="34" charset="-127"/>
              <a:cs typeface="+mn-c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43956626"/>
              </p:ext>
            </p:extLst>
          </p:nvPr>
        </p:nvGraphicFramePr>
        <p:xfrm>
          <a:off x="539552" y="748928"/>
          <a:ext cx="820891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57946" y="12594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1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3678" y="232100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Book Antiqua" pitchFamily="18" charset="0"/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3678" y="341041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Book Antiqua" pitchFamily="18" charset="0"/>
              </a:rPr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9592" y="44998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Book Antiqua" pitchFamily="18" charset="0"/>
              </a:rPr>
              <a:t>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5229200"/>
            <a:ext cx="8856984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Book Antiqua" pitchFamily="18" charset="0"/>
              </a:rPr>
              <a:t>ОТСРОЧКА:</a:t>
            </a:r>
          </a:p>
          <a:p>
            <a:pPr algn="just"/>
            <a:r>
              <a:rPr lang="ru-RU" sz="1700" dirty="0" smtClean="0">
                <a:solidFill>
                  <a:srgbClr val="002060"/>
                </a:solidFill>
                <a:latin typeface="Book Antiqua" pitchFamily="18" charset="0"/>
              </a:rPr>
              <a:t>При </a:t>
            </a:r>
            <a:r>
              <a:rPr lang="ru-RU" sz="1700" b="1" dirty="0">
                <a:solidFill>
                  <a:srgbClr val="002060"/>
                </a:solidFill>
                <a:latin typeface="Book Antiqua" pitchFamily="18" charset="0"/>
              </a:rPr>
              <a:t>поступлении или призыве на </a:t>
            </a:r>
            <a:r>
              <a:rPr lang="ru-RU" sz="1700" b="1" dirty="0">
                <a:solidFill>
                  <a:srgbClr val="0070C0"/>
                </a:solidFill>
                <a:latin typeface="Book Antiqua" pitchFamily="18" charset="0"/>
              </a:rPr>
              <a:t>срочную воинскую службу </a:t>
            </a:r>
            <a:r>
              <a:rPr lang="ru-RU" sz="1700" dirty="0" smtClean="0">
                <a:solidFill>
                  <a:srgbClr val="002060"/>
                </a:solidFill>
                <a:latin typeface="Book Antiqua" pitchFamily="18" charset="0"/>
              </a:rPr>
              <a:t>молодому специалисту </a:t>
            </a:r>
            <a:r>
              <a:rPr lang="ru-RU" sz="1700" dirty="0">
                <a:solidFill>
                  <a:srgbClr val="002060"/>
                </a:solidFill>
                <a:latin typeface="Book Antiqua" pitchFamily="18" charset="0"/>
              </a:rPr>
              <a:t>предоставляется </a:t>
            </a:r>
            <a:r>
              <a:rPr lang="ru-RU" sz="1700" b="1" dirty="0">
                <a:solidFill>
                  <a:srgbClr val="002060"/>
                </a:solidFill>
                <a:latin typeface="Book Antiqua" pitchFamily="18" charset="0"/>
              </a:rPr>
              <a:t>отсрочка на время прохождения службы</a:t>
            </a:r>
            <a:r>
              <a:rPr lang="ru-RU" sz="1700" dirty="0">
                <a:solidFill>
                  <a:srgbClr val="002060"/>
                </a:solidFill>
                <a:latin typeface="Book Antiqua" pitchFamily="18" charset="0"/>
              </a:rPr>
              <a:t>, без </a:t>
            </a:r>
            <a:r>
              <a:rPr lang="ru-RU" sz="1700" dirty="0" smtClean="0">
                <a:solidFill>
                  <a:srgbClr val="002060"/>
                </a:solidFill>
                <a:latin typeface="Book Antiqua" pitchFamily="18" charset="0"/>
              </a:rPr>
              <a:t>зачета времени </a:t>
            </a:r>
            <a:r>
              <a:rPr lang="ru-RU" sz="1700" dirty="0">
                <a:solidFill>
                  <a:srgbClr val="002060"/>
                </a:solidFill>
                <a:latin typeface="Book Antiqua" pitchFamily="18" charset="0"/>
              </a:rPr>
              <a:t>прохождения службы в срок </a:t>
            </a:r>
            <a:r>
              <a:rPr lang="ru-RU" sz="1700" dirty="0" smtClean="0">
                <a:solidFill>
                  <a:srgbClr val="002060"/>
                </a:solidFill>
                <a:latin typeface="Book Antiqua" pitchFamily="18" charset="0"/>
              </a:rPr>
              <a:t>отработки </a:t>
            </a:r>
            <a:br>
              <a:rPr lang="ru-RU" sz="17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1700" dirty="0" smtClean="0">
                <a:solidFill>
                  <a:srgbClr val="002060"/>
                </a:solidFill>
                <a:latin typeface="Book Antiqua" pitchFamily="18" charset="0"/>
              </a:rPr>
              <a:t>(Пункт 19 ППРК № 390 от 30.03.2012). В остальных случаях отсрочка не предусмотрена.</a:t>
            </a:r>
            <a:endParaRPr lang="ru-RU" sz="1700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837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79" b="83993" l="13375" r="80500"/>
                    </a14:imgEffect>
                    <a14:imgEffect>
                      <a14:artisticTexturizer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67" r="18999" b="15228"/>
          <a:stretch/>
        </p:blipFill>
        <p:spPr>
          <a:xfrm>
            <a:off x="1907704" y="620688"/>
            <a:ext cx="5458544" cy="47410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872" y="404664"/>
            <a:ext cx="8229600" cy="58326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В п.</a:t>
            </a:r>
            <a:r>
              <a:rPr lang="en-US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17-4</a:t>
            </a:r>
            <a:r>
              <a:rPr lang="ru-RU" b="1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> ст. 47 Закона РК «Об образовании» указано: </a:t>
            </a:r>
          </a:p>
          <a:p>
            <a:pPr marL="0" indent="0" algn="ctr">
              <a:buNone/>
            </a:pPr>
            <a:r>
              <a:rPr lang="ru-RU" sz="15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  <a: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Book Antiqua" panose="0204060205030503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За</a:t>
            </a:r>
            <a:r>
              <a:rPr lang="ru-RU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неисполнение обязанности по отработке</a:t>
            </a:r>
            <a:r>
              <a:rPr lang="ru-RU" dirty="0">
                <a:solidFill>
                  <a:srgbClr val="002060"/>
                </a:solidFill>
                <a:latin typeface="Book Antiqua" panose="02040602050305030304" pitchFamily="18" charset="0"/>
              </a:rPr>
              <a:t>, предусмотренной Законом, </a:t>
            </a:r>
            <a:r>
              <a:rPr lang="ru-RU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молодой специалист </a:t>
            </a:r>
            <a:r>
              <a:rPr lang="ru-RU" dirty="0">
                <a:solidFill>
                  <a:srgbClr val="002060"/>
                </a:solidFill>
                <a:latin typeface="Book Antiqua" panose="02040602050305030304" pitchFamily="18" charset="0"/>
              </a:rPr>
              <a:t>и доктор философии (</a:t>
            </a:r>
            <a:r>
              <a:rPr lang="ru-RU" dirty="0" err="1">
                <a:solidFill>
                  <a:srgbClr val="002060"/>
                </a:solidFill>
                <a:latin typeface="Book Antiqua" panose="02040602050305030304" pitchFamily="18" charset="0"/>
              </a:rPr>
              <a:t>PhD</a:t>
            </a:r>
            <a:r>
              <a:rPr lang="ru-RU" dirty="0">
                <a:solidFill>
                  <a:srgbClr val="002060"/>
                </a:solidFill>
                <a:latin typeface="Book Antiqua" panose="02040602050305030304" pitchFamily="18" charset="0"/>
              </a:rPr>
              <a:t>) </a:t>
            </a: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возмещают расходы</a:t>
            </a:r>
            <a:r>
              <a:rPr lang="ru-RU" dirty="0">
                <a:solidFill>
                  <a:srgbClr val="002060"/>
                </a:solidFill>
                <a:latin typeface="Book Antiqua" panose="02040602050305030304" pitchFamily="18" charset="0"/>
              </a:rPr>
              <a:t>, </a:t>
            </a: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понесенные за 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счет бюджетных </a:t>
            </a:r>
            <a:r>
              <a:rPr lang="ru-RU" b="1" dirty="0">
                <a:solidFill>
                  <a:srgbClr val="002060"/>
                </a:solidFill>
                <a:latin typeface="Book Antiqua" panose="02040602050305030304" pitchFamily="18" charset="0"/>
              </a:rPr>
              <a:t>средств, в связи с их </a:t>
            </a:r>
            <a:r>
              <a:rPr lang="ru-RU" b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обучением</a:t>
            </a:r>
            <a:r>
              <a:rPr lang="ru-RU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 </a:t>
            </a:r>
            <a:r>
              <a:rPr lang="ru-RU" smtClean="0">
                <a:solidFill>
                  <a:srgbClr val="002060"/>
                </a:solidFill>
                <a:latin typeface="Book Antiqua" panose="02040602050305030304" pitchFamily="18" charset="0"/>
              </a:rPr>
              <a:t>в бюджет через </a:t>
            </a:r>
            <a:r>
              <a:rPr lang="ru-RU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оператора уполномоченного </a:t>
            </a:r>
            <a:r>
              <a:rPr lang="ru-RU" dirty="0">
                <a:solidFill>
                  <a:srgbClr val="002060"/>
                </a:solidFill>
                <a:latin typeface="Book Antiqua" panose="02040602050305030304" pitchFamily="18" charset="0"/>
              </a:rPr>
              <a:t>органа в области </a:t>
            </a:r>
            <a:r>
              <a:rPr lang="ru-RU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образования».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  <a:latin typeface="Book Antiqua" panose="02040602050305030304" pitchFamily="18" charset="0"/>
            </a:endParaRPr>
          </a:p>
          <a:p>
            <a:pPr marL="0" indent="0" algn="ctr">
              <a:buNone/>
            </a:pPr>
            <a:r>
              <a:rPr lang="ru-RU" sz="26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Оператор программы мониторинга является </a:t>
            </a:r>
            <a:br>
              <a:rPr lang="ru-RU" sz="26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</a:br>
            <a:r>
              <a:rPr lang="ru-RU" sz="2600" b="1" i="1" dirty="0" smtClean="0">
                <a:solidFill>
                  <a:srgbClr val="002060"/>
                </a:solidFill>
                <a:latin typeface="Book Antiqua" panose="02040602050305030304" pitchFamily="18" charset="0"/>
              </a:rPr>
              <a:t>АО «Финансовый центр»</a:t>
            </a:r>
            <a:endParaRPr lang="ru-RU" sz="2600" b="1" i="1" dirty="0">
              <a:solidFill>
                <a:srgbClr val="00206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04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2191574" y="1517883"/>
            <a:ext cx="5991225" cy="74785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59000">
                <a:srgbClr val="F7E8E8"/>
              </a:gs>
              <a:gs pos="27000">
                <a:schemeClr val="accent2">
                  <a:lumMod val="40000"/>
                  <a:lumOff val="60000"/>
                </a:schemeClr>
              </a:gs>
              <a:gs pos="91000">
                <a:schemeClr val="bg1"/>
              </a:gs>
            </a:gsLst>
            <a:lin ang="0" scaled="1"/>
            <a:tileRect/>
          </a:gradFill>
          <a:ln>
            <a:noFill/>
          </a:ln>
          <a:extLst/>
        </p:spPr>
        <p:txBody>
          <a:bodyPr wrap="none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000" b="1" smtClean="0">
              <a:solidFill>
                <a:srgbClr val="31B6FD"/>
              </a:solidFill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178178" name="Заголовок 1"/>
          <p:cNvSpPr txBox="1">
            <a:spLocks/>
          </p:cNvSpPr>
          <p:nvPr/>
        </p:nvSpPr>
        <p:spPr bwMode="auto">
          <a:xfrm>
            <a:off x="0" y="57398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Согласно пункту 17 статьи 47 Закона РК «Об образовании», а также </a:t>
            </a:r>
            <a:b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Правилам направления молодых специалистов на работу, утвержденные</a:t>
            </a:r>
            <a:b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 Antiqua" pitchFamily="18" charset="0"/>
              </a:rPr>
              <a:t>Постановлением Правительства РК от 30.03.2012 г. № 390</a:t>
            </a:r>
          </a:p>
        </p:txBody>
      </p:sp>
      <p:grpSp>
        <p:nvGrpSpPr>
          <p:cNvPr id="178179" name="Группа 4"/>
          <p:cNvGrpSpPr>
            <a:grpSpLocks/>
          </p:cNvGrpSpPr>
          <p:nvPr/>
        </p:nvGrpSpPr>
        <p:grpSpPr bwMode="auto">
          <a:xfrm>
            <a:off x="179388" y="1484784"/>
            <a:ext cx="8209036" cy="4599513"/>
            <a:chOff x="509786" y="1136898"/>
            <a:chExt cx="8209036" cy="4599513"/>
          </a:xfrm>
        </p:grpSpPr>
        <p:sp>
          <p:nvSpPr>
            <p:cNvPr id="178181" name="Rectangle 2"/>
            <p:cNvSpPr>
              <a:spLocks noChangeArrowheads="1"/>
            </p:cNvSpPr>
            <p:nvPr/>
          </p:nvSpPr>
          <p:spPr bwMode="auto">
            <a:xfrm>
              <a:off x="2597348" y="1917848"/>
              <a:ext cx="5991225" cy="777504"/>
            </a:xfrm>
            <a:prstGeom prst="rect">
              <a:avLst/>
            </a:prstGeom>
            <a:gradFill rotWithShape="1">
              <a:gsLst>
                <a:gs pos="0">
                  <a:srgbClr val="FFD8B1"/>
                </a:gs>
                <a:gs pos="100000">
                  <a:srgbClr val="766452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2" name="Rectangle 3"/>
            <p:cNvSpPr>
              <a:spLocks noChangeArrowheads="1"/>
            </p:cNvSpPr>
            <p:nvPr/>
          </p:nvSpPr>
          <p:spPr bwMode="auto">
            <a:xfrm>
              <a:off x="4437261" y="4311427"/>
              <a:ext cx="4151312" cy="1357312"/>
            </a:xfrm>
            <a:prstGeom prst="rect">
              <a:avLst/>
            </a:prstGeom>
            <a:gradFill rotWithShape="1">
              <a:gsLst>
                <a:gs pos="0">
                  <a:srgbClr val="ACCEBD"/>
                </a:gs>
                <a:gs pos="100000">
                  <a:srgbClr val="505F57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3" name="Rectangle 4"/>
            <p:cNvSpPr>
              <a:spLocks noChangeArrowheads="1"/>
            </p:cNvSpPr>
            <p:nvPr/>
          </p:nvSpPr>
          <p:spPr bwMode="auto">
            <a:xfrm>
              <a:off x="3111698" y="2625502"/>
              <a:ext cx="5492750" cy="833223"/>
            </a:xfrm>
            <a:prstGeom prst="rect">
              <a:avLst/>
            </a:prstGeom>
            <a:gradFill rotWithShape="1">
              <a:gsLst>
                <a:gs pos="0">
                  <a:srgbClr val="E2E0A0"/>
                </a:gs>
                <a:gs pos="100000">
                  <a:srgbClr val="69684A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4" name="Rectangle 5"/>
            <p:cNvSpPr>
              <a:spLocks noChangeArrowheads="1"/>
            </p:cNvSpPr>
            <p:nvPr/>
          </p:nvSpPr>
          <p:spPr bwMode="auto">
            <a:xfrm>
              <a:off x="3697486" y="3368728"/>
              <a:ext cx="4891087" cy="942700"/>
            </a:xfrm>
            <a:prstGeom prst="rect">
              <a:avLst/>
            </a:prstGeom>
            <a:gradFill rotWithShape="1">
              <a:gsLst>
                <a:gs pos="0">
                  <a:srgbClr val="BED25A"/>
                </a:gs>
                <a:gs pos="100000">
                  <a:srgbClr val="58612A">
                    <a:alpha val="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5" name="Line 6"/>
            <p:cNvSpPr>
              <a:spLocks noChangeShapeType="1"/>
            </p:cNvSpPr>
            <p:nvPr/>
          </p:nvSpPr>
          <p:spPr bwMode="auto">
            <a:xfrm>
              <a:off x="2929136" y="2627089"/>
              <a:ext cx="5659437" cy="0"/>
            </a:xfrm>
            <a:prstGeom prst="line">
              <a:avLst/>
            </a:prstGeom>
            <a:noFill/>
            <a:ln w="12700">
              <a:solidFill>
                <a:srgbClr val="000000">
                  <a:alpha val="50195"/>
                </a:srgb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6" name="Line 7"/>
            <p:cNvSpPr>
              <a:spLocks noChangeShapeType="1"/>
            </p:cNvSpPr>
            <p:nvPr/>
          </p:nvSpPr>
          <p:spPr bwMode="auto">
            <a:xfrm>
              <a:off x="3697486" y="3369146"/>
              <a:ext cx="4891087" cy="0"/>
            </a:xfrm>
            <a:prstGeom prst="line">
              <a:avLst/>
            </a:prstGeom>
            <a:noFill/>
            <a:ln w="12700">
              <a:solidFill>
                <a:srgbClr val="000000">
                  <a:alpha val="50195"/>
                </a:srgb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7" name="Line 8"/>
            <p:cNvSpPr>
              <a:spLocks noChangeShapeType="1"/>
            </p:cNvSpPr>
            <p:nvPr/>
          </p:nvSpPr>
          <p:spPr bwMode="auto">
            <a:xfrm>
              <a:off x="4286448" y="4305250"/>
              <a:ext cx="4302125" cy="0"/>
            </a:xfrm>
            <a:prstGeom prst="line">
              <a:avLst/>
            </a:prstGeom>
            <a:noFill/>
            <a:ln w="12700">
              <a:solidFill>
                <a:srgbClr val="000000">
                  <a:alpha val="50195"/>
                </a:srgb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88" name="Line 9"/>
            <p:cNvSpPr>
              <a:spLocks noChangeShapeType="1"/>
            </p:cNvSpPr>
            <p:nvPr/>
          </p:nvSpPr>
          <p:spPr bwMode="auto">
            <a:xfrm>
              <a:off x="509786" y="5668739"/>
              <a:ext cx="8078787" cy="0"/>
            </a:xfrm>
            <a:prstGeom prst="line">
              <a:avLst/>
            </a:prstGeom>
            <a:noFill/>
            <a:ln w="12700">
              <a:solidFill>
                <a:srgbClr val="000000">
                  <a:alpha val="50195"/>
                </a:srgbClr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ru-RU" sz="2000" b="1" smtClean="0">
                <a:solidFill>
                  <a:srgbClr val="31B6FD"/>
                </a:solidFill>
                <a:latin typeface="Book Antiqua" panose="02040602050305030304" pitchFamily="18" charset="0"/>
                <a:ea typeface="굴림" pitchFamily="34" charset="-127"/>
              </a:endParaRPr>
            </a:p>
          </p:txBody>
        </p:sp>
        <p:sp>
          <p:nvSpPr>
            <p:cNvPr id="178190" name="Text Box 11"/>
            <p:cNvSpPr txBox="1">
              <a:spLocks noChangeArrowheads="1"/>
            </p:cNvSpPr>
            <p:nvPr/>
          </p:nvSpPr>
          <p:spPr bwMode="auto">
            <a:xfrm>
              <a:off x="4374389" y="2695352"/>
              <a:ext cx="43444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1pPr>
              <a:lvl2pPr marL="742950" indent="-28575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2pPr>
              <a:lvl3pPr marL="11430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3pPr>
              <a:lvl4pPr marL="16002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4pPr>
              <a:lvl5pPr marL="20574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9pPr>
            </a:lstStyle>
            <a:p>
              <a:pPr algn="r" eaLnBrk="0" fontAlgn="base" latinLnBrk="1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2012 года поступления</a:t>
              </a:r>
              <a:endParaRPr kumimoji="1" lang="en-US" altLang="ko-KR" sz="1200" dirty="0" smtClean="0">
                <a:solidFill>
                  <a:srgbClr val="002060"/>
                </a:solidFill>
                <a:latin typeface="Book Antiqua" pitchFamily="18" charset="0"/>
              </a:endParaRPr>
            </a:p>
            <a:p>
              <a:pPr algn="r" eaLnBrk="0" fontAlgn="base" latinLnBrk="1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altLang="ko-KR" sz="1200" smtClean="0">
                  <a:solidFill>
                    <a:srgbClr val="002060"/>
                  </a:solidFill>
                  <a:latin typeface="Book Antiqua" pitchFamily="18" charset="0"/>
                </a:rPr>
                <a:t>в организациях 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высшего и (или) послевузовского образования и научных организациях </a:t>
              </a:r>
              <a:endParaRPr kumimoji="1" lang="en-US" altLang="ko-KR" sz="1200" dirty="0" smtClean="0">
                <a:solidFill>
                  <a:srgbClr val="002060"/>
                </a:solidFill>
                <a:latin typeface="Book Antiqua" pitchFamily="18" charset="0"/>
              </a:endParaRPr>
            </a:p>
          </p:txBody>
        </p:sp>
        <p:sp>
          <p:nvSpPr>
            <p:cNvPr id="178191" name="Text Box 12"/>
            <p:cNvSpPr txBox="1">
              <a:spLocks noChangeArrowheads="1"/>
            </p:cNvSpPr>
            <p:nvPr/>
          </p:nvSpPr>
          <p:spPr bwMode="auto">
            <a:xfrm>
              <a:off x="3028903" y="1856978"/>
              <a:ext cx="568991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1pPr>
              <a:lvl2pPr marL="742950" indent="-28575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2pPr>
              <a:lvl3pPr marL="11430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3pPr>
              <a:lvl4pPr marL="16002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4pPr>
              <a:lvl5pPr marL="20574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9pPr>
            </a:lstStyle>
            <a:p>
              <a:pPr algn="r" eaLnBrk="0" fontAlgn="base" latinLnBrk="1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2012 года поступления (</a:t>
              </a:r>
              <a:r>
                <a:rPr kumimoji="1" lang="ru-RU" altLang="ko-KR" sz="1200" dirty="0" err="1" smtClean="0">
                  <a:solidFill>
                    <a:srgbClr val="002060"/>
                  </a:solidFill>
                  <a:latin typeface="Book Antiqua" pitchFamily="18" charset="0"/>
                </a:rPr>
                <a:t>пед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/мед  специальности) отрабатывают в организациях обр./здрав.</a:t>
              </a:r>
            </a:p>
            <a:p>
              <a:pPr algn="r" eaLnBrk="0" fontAlgn="base" latinLnBrk="1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</a:t>
              </a:r>
              <a:r>
                <a:rPr kumimoji="1" lang="ru-RU" altLang="ko-KR" sz="1200" dirty="0">
                  <a:solidFill>
                    <a:srgbClr val="002060"/>
                  </a:solidFill>
                  <a:latin typeface="Book Antiqua" pitchFamily="18" charset="0"/>
                </a:rPr>
                <a:t>2017 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года все </a:t>
              </a:r>
              <a:r>
                <a:rPr kumimoji="1" lang="ru-RU" altLang="ko-KR" sz="1200" dirty="0">
                  <a:solidFill>
                    <a:srgbClr val="002060"/>
                  </a:solidFill>
                  <a:latin typeface="Book Antiqua" pitchFamily="18" charset="0"/>
                </a:rPr>
                <a:t>остальные специальности в орг. независимо от формы собственности  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 </a:t>
              </a:r>
              <a:endParaRPr kumimoji="1" lang="en-US" altLang="ko-KR" sz="1200" dirty="0" smtClean="0">
                <a:solidFill>
                  <a:srgbClr val="002060"/>
                </a:solidFill>
                <a:latin typeface="Book Antiqua" pitchFamily="18" charset="0"/>
              </a:endParaRPr>
            </a:p>
          </p:txBody>
        </p:sp>
        <p:grpSp>
          <p:nvGrpSpPr>
            <p:cNvPr id="178193" name="Group 14"/>
            <p:cNvGrpSpPr>
              <a:grpSpLocks/>
            </p:cNvGrpSpPr>
            <p:nvPr/>
          </p:nvGrpSpPr>
          <p:grpSpPr bwMode="auto">
            <a:xfrm>
              <a:off x="509786" y="1196752"/>
              <a:ext cx="4678362" cy="4476750"/>
              <a:chOff x="-115" y="653"/>
              <a:chExt cx="3913" cy="3607"/>
            </a:xfrm>
          </p:grpSpPr>
          <p:grpSp>
            <p:nvGrpSpPr>
              <p:cNvPr id="178198" name="Group 15"/>
              <p:cNvGrpSpPr>
                <a:grpSpLocks/>
              </p:cNvGrpSpPr>
              <p:nvPr/>
            </p:nvGrpSpPr>
            <p:grpSpPr bwMode="auto">
              <a:xfrm>
                <a:off x="-115" y="3051"/>
                <a:ext cx="3913" cy="1214"/>
                <a:chOff x="61" y="3086"/>
                <a:chExt cx="2912" cy="963"/>
              </a:xfrm>
            </p:grpSpPr>
            <p:sp>
              <p:nvSpPr>
                <p:cNvPr id="39" name="Freeform 16"/>
                <p:cNvSpPr>
                  <a:spLocks/>
                </p:cNvSpPr>
                <p:nvPr/>
              </p:nvSpPr>
              <p:spPr bwMode="gray">
                <a:xfrm>
                  <a:off x="351" y="3086"/>
                  <a:ext cx="2242" cy="346"/>
                </a:xfrm>
                <a:custGeom>
                  <a:avLst/>
                  <a:gdLst>
                    <a:gd name="T0" fmla="*/ 0 w 2208"/>
                    <a:gd name="T1" fmla="*/ 1672 h 303"/>
                    <a:gd name="T2" fmla="*/ 2412 w 2208"/>
                    <a:gd name="T3" fmla="*/ 1698 h 303"/>
                    <a:gd name="T4" fmla="*/ 2693 w 2208"/>
                    <a:gd name="T5" fmla="*/ 0 h 303"/>
                    <a:gd name="T6" fmla="*/ 842 w 2208"/>
                    <a:gd name="T7" fmla="*/ 159 h 303"/>
                    <a:gd name="T8" fmla="*/ 0 w 2208"/>
                    <a:gd name="T9" fmla="*/ 1672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08"/>
                    <a:gd name="T16" fmla="*/ 0 h 303"/>
                    <a:gd name="T17" fmla="*/ 2208 w 2208"/>
                    <a:gd name="T18" fmla="*/ 303 h 3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08" h="303">
                      <a:moveTo>
                        <a:pt x="0" y="298"/>
                      </a:moveTo>
                      <a:lnTo>
                        <a:pt x="1979" y="302"/>
                      </a:lnTo>
                      <a:lnTo>
                        <a:pt x="2207" y="0"/>
                      </a:lnTo>
                      <a:lnTo>
                        <a:pt x="690" y="28"/>
                      </a:lnTo>
                      <a:lnTo>
                        <a:pt x="0" y="298"/>
                      </a:lnTo>
                    </a:path>
                  </a:pathLst>
                </a:custGeom>
                <a:solidFill>
                  <a:srgbClr val="5590D7"/>
                </a:solidFill>
                <a:ln w="3175" cap="rnd">
                  <a:solidFill>
                    <a:schemeClr val="tx2">
                      <a:lumMod val="20000"/>
                      <a:lumOff val="8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2000" b="1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40" name="Freeform 17"/>
                <p:cNvSpPr>
                  <a:spLocks/>
                </p:cNvSpPr>
                <p:nvPr/>
              </p:nvSpPr>
              <p:spPr bwMode="gray">
                <a:xfrm>
                  <a:off x="61" y="3429"/>
                  <a:ext cx="2597" cy="617"/>
                </a:xfrm>
                <a:custGeom>
                  <a:avLst/>
                  <a:gdLst>
                    <a:gd name="T0" fmla="*/ 0 w 2557"/>
                    <a:gd name="T1" fmla="*/ 3186 h 538"/>
                    <a:gd name="T2" fmla="*/ 3128 w 2557"/>
                    <a:gd name="T3" fmla="*/ 3182 h 538"/>
                    <a:gd name="T4" fmla="*/ 2767 w 2557"/>
                    <a:gd name="T5" fmla="*/ 1 h 538"/>
                    <a:gd name="T6" fmla="*/ 353 w 2557"/>
                    <a:gd name="T7" fmla="*/ 0 h 538"/>
                    <a:gd name="T8" fmla="*/ 0 w 2557"/>
                    <a:gd name="T9" fmla="*/ 3186 h 5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57"/>
                    <a:gd name="T16" fmla="*/ 0 h 538"/>
                    <a:gd name="T17" fmla="*/ 2557 w 2557"/>
                    <a:gd name="T18" fmla="*/ 538 h 5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57" h="538">
                      <a:moveTo>
                        <a:pt x="0" y="537"/>
                      </a:moveTo>
                      <a:lnTo>
                        <a:pt x="2556" y="536"/>
                      </a:lnTo>
                      <a:lnTo>
                        <a:pt x="2262" y="1"/>
                      </a:lnTo>
                      <a:lnTo>
                        <a:pt x="288" y="0"/>
                      </a:lnTo>
                      <a:lnTo>
                        <a:pt x="0" y="537"/>
                      </a:ln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3175" cap="rnd">
                  <a:solidFill>
                    <a:schemeClr val="tx2">
                      <a:lumMod val="20000"/>
                      <a:lumOff val="8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2000" b="1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41" name="Freeform 18"/>
                <p:cNvSpPr>
                  <a:spLocks/>
                </p:cNvSpPr>
                <p:nvPr/>
              </p:nvSpPr>
              <p:spPr bwMode="gray">
                <a:xfrm>
                  <a:off x="2352" y="3092"/>
                  <a:ext cx="621" cy="957"/>
                </a:xfrm>
                <a:custGeom>
                  <a:avLst/>
                  <a:gdLst>
                    <a:gd name="T0" fmla="*/ 366 w 612"/>
                    <a:gd name="T1" fmla="*/ 4837 h 836"/>
                    <a:gd name="T2" fmla="*/ 739 w 612"/>
                    <a:gd name="T3" fmla="*/ 2755 h 836"/>
                    <a:gd name="T4" fmla="*/ 273 w 612"/>
                    <a:gd name="T5" fmla="*/ 0 h 836"/>
                    <a:gd name="T6" fmla="*/ 0 w 612"/>
                    <a:gd name="T7" fmla="*/ 1753 h 836"/>
                    <a:gd name="T8" fmla="*/ 366 w 612"/>
                    <a:gd name="T9" fmla="*/ 4837 h 8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12"/>
                    <a:gd name="T16" fmla="*/ 0 h 836"/>
                    <a:gd name="T17" fmla="*/ 612 w 612"/>
                    <a:gd name="T18" fmla="*/ 836 h 8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12" h="836">
                      <a:moveTo>
                        <a:pt x="302" y="835"/>
                      </a:moveTo>
                      <a:lnTo>
                        <a:pt x="611" y="476"/>
                      </a:lnTo>
                      <a:lnTo>
                        <a:pt x="226" y="0"/>
                      </a:lnTo>
                      <a:lnTo>
                        <a:pt x="0" y="302"/>
                      </a:lnTo>
                      <a:lnTo>
                        <a:pt x="302" y="835"/>
                      </a:lnTo>
                    </a:path>
                  </a:pathLst>
                </a:custGeom>
                <a:solidFill>
                  <a:srgbClr val="70A2DE"/>
                </a:solidFill>
                <a:ln w="3175" cap="rnd">
                  <a:solidFill>
                    <a:schemeClr val="tx2">
                      <a:lumMod val="20000"/>
                      <a:lumOff val="8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2000" b="1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</p:grpSp>
          <p:grpSp>
            <p:nvGrpSpPr>
              <p:cNvPr id="178199" name="Group 19"/>
              <p:cNvGrpSpPr>
                <a:grpSpLocks/>
              </p:cNvGrpSpPr>
              <p:nvPr/>
            </p:nvGrpSpPr>
            <p:grpSpPr bwMode="auto">
              <a:xfrm>
                <a:off x="305" y="2403"/>
                <a:ext cx="2912" cy="963"/>
                <a:chOff x="305" y="2403"/>
                <a:chExt cx="2912" cy="963"/>
              </a:xfrm>
            </p:grpSpPr>
            <p:sp>
              <p:nvSpPr>
                <p:cNvPr id="178211" name="Freeform 20"/>
                <p:cNvSpPr>
                  <a:spLocks/>
                </p:cNvSpPr>
                <p:nvPr/>
              </p:nvSpPr>
              <p:spPr bwMode="gray">
                <a:xfrm>
                  <a:off x="595" y="2403"/>
                  <a:ext cx="2242" cy="346"/>
                </a:xfrm>
                <a:custGeom>
                  <a:avLst/>
                  <a:gdLst>
                    <a:gd name="T0" fmla="*/ 0 w 2208"/>
                    <a:gd name="T1" fmla="*/ 89569 h 303"/>
                    <a:gd name="T2" fmla="*/ 3814 w 2208"/>
                    <a:gd name="T3" fmla="*/ 91006 h 303"/>
                    <a:gd name="T4" fmla="*/ 4260 w 2208"/>
                    <a:gd name="T5" fmla="*/ 0 h 303"/>
                    <a:gd name="T6" fmla="*/ 1332 w 2208"/>
                    <a:gd name="T7" fmla="*/ 8581 h 303"/>
                    <a:gd name="T8" fmla="*/ 0 w 2208"/>
                    <a:gd name="T9" fmla="*/ 89569 h 3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08"/>
                    <a:gd name="T16" fmla="*/ 0 h 303"/>
                    <a:gd name="T17" fmla="*/ 2208 w 2208"/>
                    <a:gd name="T18" fmla="*/ 303 h 3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08" h="303">
                      <a:moveTo>
                        <a:pt x="0" y="298"/>
                      </a:moveTo>
                      <a:lnTo>
                        <a:pt x="1979" y="302"/>
                      </a:lnTo>
                      <a:lnTo>
                        <a:pt x="2207" y="0"/>
                      </a:lnTo>
                      <a:lnTo>
                        <a:pt x="690" y="28"/>
                      </a:lnTo>
                      <a:lnTo>
                        <a:pt x="0" y="298"/>
                      </a:lnTo>
                    </a:path>
                  </a:pathLst>
                </a:custGeom>
                <a:gradFill rotWithShape="1">
                  <a:gsLst>
                    <a:gs pos="0">
                      <a:srgbClr val="558000"/>
                    </a:gs>
                    <a:gs pos="50000">
                      <a:srgbClr val="385500"/>
                    </a:gs>
                    <a:gs pos="100000">
                      <a:srgbClr val="558000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37" name="Freeform 21"/>
                <p:cNvSpPr>
                  <a:spLocks/>
                </p:cNvSpPr>
                <p:nvPr/>
              </p:nvSpPr>
              <p:spPr bwMode="gray">
                <a:xfrm>
                  <a:off x="305" y="2746"/>
                  <a:ext cx="2597" cy="618"/>
                </a:xfrm>
                <a:custGeom>
                  <a:avLst/>
                  <a:gdLst>
                    <a:gd name="T0" fmla="*/ 0 w 2557"/>
                    <a:gd name="T1" fmla="*/ 4191 h 538"/>
                    <a:gd name="T2" fmla="*/ 3227 w 2557"/>
                    <a:gd name="T3" fmla="*/ 4185 h 538"/>
                    <a:gd name="T4" fmla="*/ 2854 w 2557"/>
                    <a:gd name="T5" fmla="*/ 1 h 538"/>
                    <a:gd name="T6" fmla="*/ 365 w 2557"/>
                    <a:gd name="T7" fmla="*/ 0 h 538"/>
                    <a:gd name="T8" fmla="*/ 0 w 2557"/>
                    <a:gd name="T9" fmla="*/ 4191 h 5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57"/>
                    <a:gd name="T16" fmla="*/ 0 h 538"/>
                    <a:gd name="T17" fmla="*/ 2557 w 2557"/>
                    <a:gd name="T18" fmla="*/ 538 h 5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57" h="538">
                      <a:moveTo>
                        <a:pt x="0" y="537"/>
                      </a:moveTo>
                      <a:lnTo>
                        <a:pt x="2556" y="536"/>
                      </a:lnTo>
                      <a:lnTo>
                        <a:pt x="2262" y="1"/>
                      </a:lnTo>
                      <a:lnTo>
                        <a:pt x="288" y="0"/>
                      </a:lnTo>
                      <a:lnTo>
                        <a:pt x="0" y="537"/>
                      </a:lnTo>
                    </a:path>
                  </a:pathLst>
                </a:custGeom>
                <a:gradFill rotWithShape="1"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98000">
                      <a:schemeClr val="accent4">
                        <a:lumMod val="75000"/>
                      </a:schemeClr>
                    </a:gs>
                  </a:gsLst>
                  <a:lin ang="2700000" scaled="1"/>
                </a:gra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2000" b="1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38" name="Freeform 22"/>
                <p:cNvSpPr>
                  <a:spLocks/>
                </p:cNvSpPr>
                <p:nvPr/>
              </p:nvSpPr>
              <p:spPr bwMode="gray">
                <a:xfrm>
                  <a:off x="2595" y="2409"/>
                  <a:ext cx="619" cy="957"/>
                </a:xfrm>
                <a:custGeom>
                  <a:avLst/>
                  <a:gdLst>
                    <a:gd name="T0" fmla="*/ 376 w 612"/>
                    <a:gd name="T1" fmla="*/ 6338 h 836"/>
                    <a:gd name="T2" fmla="*/ 761 w 612"/>
                    <a:gd name="T3" fmla="*/ 3611 h 836"/>
                    <a:gd name="T4" fmla="*/ 281 w 612"/>
                    <a:gd name="T5" fmla="*/ 0 h 836"/>
                    <a:gd name="T6" fmla="*/ 0 w 612"/>
                    <a:gd name="T7" fmla="*/ 2297 h 836"/>
                    <a:gd name="T8" fmla="*/ 376 w 612"/>
                    <a:gd name="T9" fmla="*/ 6338 h 8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12"/>
                    <a:gd name="T16" fmla="*/ 0 h 836"/>
                    <a:gd name="T17" fmla="*/ 612 w 612"/>
                    <a:gd name="T18" fmla="*/ 836 h 8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12" h="836">
                      <a:moveTo>
                        <a:pt x="302" y="835"/>
                      </a:moveTo>
                      <a:lnTo>
                        <a:pt x="611" y="476"/>
                      </a:lnTo>
                      <a:lnTo>
                        <a:pt x="226" y="0"/>
                      </a:lnTo>
                      <a:lnTo>
                        <a:pt x="0" y="302"/>
                      </a:lnTo>
                      <a:lnTo>
                        <a:pt x="302" y="835"/>
                      </a:lnTo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rnd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2000" b="1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</p:grpSp>
          <p:grpSp>
            <p:nvGrpSpPr>
              <p:cNvPr id="178200" name="Group 23"/>
              <p:cNvGrpSpPr>
                <a:grpSpLocks/>
              </p:cNvGrpSpPr>
              <p:nvPr/>
            </p:nvGrpSpPr>
            <p:grpSpPr bwMode="auto">
              <a:xfrm>
                <a:off x="635" y="1825"/>
                <a:ext cx="2150" cy="838"/>
                <a:chOff x="635" y="1825"/>
                <a:chExt cx="2150" cy="838"/>
              </a:xfrm>
            </p:grpSpPr>
            <p:sp>
              <p:nvSpPr>
                <p:cNvPr id="178208" name="Freeform 24"/>
                <p:cNvSpPr>
                  <a:spLocks/>
                </p:cNvSpPr>
                <p:nvPr/>
              </p:nvSpPr>
              <p:spPr bwMode="gray">
                <a:xfrm>
                  <a:off x="2261" y="1825"/>
                  <a:ext cx="524" cy="838"/>
                </a:xfrm>
                <a:custGeom>
                  <a:avLst/>
                  <a:gdLst>
                    <a:gd name="T0" fmla="*/ 0 w 516"/>
                    <a:gd name="T1" fmla="*/ 67361 h 732"/>
                    <a:gd name="T2" fmla="*/ 570 w 516"/>
                    <a:gd name="T3" fmla="*/ 245228 h 732"/>
                    <a:gd name="T4" fmla="*/ 997 w 516"/>
                    <a:gd name="T5" fmla="*/ 148815 h 732"/>
                    <a:gd name="T6" fmla="*/ 302 w 516"/>
                    <a:gd name="T7" fmla="*/ 0 h 732"/>
                    <a:gd name="T8" fmla="*/ 0 w 516"/>
                    <a:gd name="T9" fmla="*/ 67361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732"/>
                    <a:gd name="T17" fmla="*/ 516 w 516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732">
                      <a:moveTo>
                        <a:pt x="0" y="201"/>
                      </a:moveTo>
                      <a:lnTo>
                        <a:pt x="294" y="731"/>
                      </a:lnTo>
                      <a:lnTo>
                        <a:pt x="515" y="444"/>
                      </a:lnTo>
                      <a:lnTo>
                        <a:pt x="156" y="0"/>
                      </a:lnTo>
                      <a:lnTo>
                        <a:pt x="0" y="201"/>
                      </a:lnTo>
                    </a:path>
                  </a:pathLst>
                </a:custGeom>
                <a:solidFill>
                  <a:srgbClr val="FEF8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178209" name="Freeform 25"/>
                <p:cNvSpPr>
                  <a:spLocks/>
                </p:cNvSpPr>
                <p:nvPr/>
              </p:nvSpPr>
              <p:spPr bwMode="gray">
                <a:xfrm>
                  <a:off x="915" y="1825"/>
                  <a:ext cx="1504" cy="226"/>
                </a:xfrm>
                <a:custGeom>
                  <a:avLst/>
                  <a:gdLst>
                    <a:gd name="T0" fmla="*/ 0 w 1481"/>
                    <a:gd name="T1" fmla="*/ 72095 h 197"/>
                    <a:gd name="T2" fmla="*/ 2577 w 1481"/>
                    <a:gd name="T3" fmla="*/ 72095 h 197"/>
                    <a:gd name="T4" fmla="*/ 2870 w 1481"/>
                    <a:gd name="T5" fmla="*/ 0 h 197"/>
                    <a:gd name="T6" fmla="*/ 713 w 1481"/>
                    <a:gd name="T7" fmla="*/ 3 h 197"/>
                    <a:gd name="T8" fmla="*/ 0 w 1481"/>
                    <a:gd name="T9" fmla="*/ 72095 h 1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81"/>
                    <a:gd name="T16" fmla="*/ 0 h 197"/>
                    <a:gd name="T17" fmla="*/ 1481 w 1481"/>
                    <a:gd name="T18" fmla="*/ 197 h 1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81" h="197">
                      <a:moveTo>
                        <a:pt x="0" y="196"/>
                      </a:moveTo>
                      <a:lnTo>
                        <a:pt x="1329" y="196"/>
                      </a:lnTo>
                      <a:lnTo>
                        <a:pt x="1480" y="0"/>
                      </a:lnTo>
                      <a:lnTo>
                        <a:pt x="367" y="3"/>
                      </a:lnTo>
                      <a:lnTo>
                        <a:pt x="0" y="196"/>
                      </a:lnTo>
                    </a:path>
                  </a:pathLst>
                </a:custGeom>
                <a:gradFill rotWithShape="1">
                  <a:gsLst>
                    <a:gs pos="0">
                      <a:srgbClr val="9E9A00"/>
                    </a:gs>
                    <a:gs pos="50000">
                      <a:srgbClr val="696600"/>
                    </a:gs>
                    <a:gs pos="100000">
                      <a:srgbClr val="9E9A00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178210" name="Freeform 26"/>
                <p:cNvSpPr>
                  <a:spLocks/>
                </p:cNvSpPr>
                <p:nvPr/>
              </p:nvSpPr>
              <p:spPr bwMode="gray">
                <a:xfrm>
                  <a:off x="635" y="2051"/>
                  <a:ext cx="1935" cy="607"/>
                </a:xfrm>
                <a:custGeom>
                  <a:avLst/>
                  <a:gdLst>
                    <a:gd name="T0" fmla="*/ 0 w 1906"/>
                    <a:gd name="T1" fmla="*/ 180360 h 530"/>
                    <a:gd name="T2" fmla="*/ 3646 w 1906"/>
                    <a:gd name="T3" fmla="*/ 180360 h 530"/>
                    <a:gd name="T4" fmla="*/ 3075 w 1906"/>
                    <a:gd name="T5" fmla="*/ 0 h 530"/>
                    <a:gd name="T6" fmla="*/ 539 w 1906"/>
                    <a:gd name="T7" fmla="*/ 0 h 530"/>
                    <a:gd name="T8" fmla="*/ 0 w 1906"/>
                    <a:gd name="T9" fmla="*/ 180360 h 5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06"/>
                    <a:gd name="T16" fmla="*/ 0 h 530"/>
                    <a:gd name="T17" fmla="*/ 1906 w 1906"/>
                    <a:gd name="T18" fmla="*/ 530 h 5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06" h="530">
                      <a:moveTo>
                        <a:pt x="0" y="529"/>
                      </a:moveTo>
                      <a:lnTo>
                        <a:pt x="1905" y="529"/>
                      </a:lnTo>
                      <a:lnTo>
                        <a:pt x="1606" y="0"/>
                      </a:lnTo>
                      <a:lnTo>
                        <a:pt x="282" y="0"/>
                      </a:lnTo>
                      <a:lnTo>
                        <a:pt x="0" y="529"/>
                      </a:lnTo>
                    </a:path>
                  </a:pathLst>
                </a:custGeom>
                <a:gradFill rotWithShape="1">
                  <a:gsLst>
                    <a:gs pos="0">
                      <a:srgbClr val="CCCC00"/>
                    </a:gs>
                    <a:gs pos="100000">
                      <a:srgbClr val="5E5E00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</p:grpSp>
          <p:grpSp>
            <p:nvGrpSpPr>
              <p:cNvPr id="178201" name="Group 27"/>
              <p:cNvGrpSpPr>
                <a:grpSpLocks/>
              </p:cNvGrpSpPr>
              <p:nvPr/>
            </p:nvGrpSpPr>
            <p:grpSpPr bwMode="auto">
              <a:xfrm>
                <a:off x="955" y="1234"/>
                <a:ext cx="1404" cy="737"/>
                <a:chOff x="955" y="1234"/>
                <a:chExt cx="1404" cy="737"/>
              </a:xfrm>
            </p:grpSpPr>
            <p:sp>
              <p:nvSpPr>
                <p:cNvPr id="178205" name="Freeform 28"/>
                <p:cNvSpPr>
                  <a:spLocks/>
                </p:cNvSpPr>
                <p:nvPr/>
              </p:nvSpPr>
              <p:spPr bwMode="gray">
                <a:xfrm>
                  <a:off x="1250" y="1239"/>
                  <a:ext cx="742" cy="118"/>
                </a:xfrm>
                <a:custGeom>
                  <a:avLst/>
                  <a:gdLst>
                    <a:gd name="T0" fmla="*/ 0 w 734"/>
                    <a:gd name="T1" fmla="*/ 22714 h 104"/>
                    <a:gd name="T2" fmla="*/ 1038 w 734"/>
                    <a:gd name="T3" fmla="*/ 23580 h 104"/>
                    <a:gd name="T4" fmla="*/ 1167 w 734"/>
                    <a:gd name="T5" fmla="*/ 0 h 104"/>
                    <a:gd name="T6" fmla="*/ 284 w 734"/>
                    <a:gd name="T7" fmla="*/ 0 h 104"/>
                    <a:gd name="T8" fmla="*/ 0 w 734"/>
                    <a:gd name="T9" fmla="*/ 22714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4"/>
                    <a:gd name="T16" fmla="*/ 0 h 104"/>
                    <a:gd name="T17" fmla="*/ 734 w 734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4" h="104">
                      <a:moveTo>
                        <a:pt x="0" y="100"/>
                      </a:moveTo>
                      <a:lnTo>
                        <a:pt x="652" y="103"/>
                      </a:lnTo>
                      <a:lnTo>
                        <a:pt x="733" y="0"/>
                      </a:lnTo>
                      <a:lnTo>
                        <a:pt x="180" y="0"/>
                      </a:lnTo>
                      <a:lnTo>
                        <a:pt x="0" y="100"/>
                      </a:lnTo>
                    </a:path>
                  </a:pathLst>
                </a:custGeom>
                <a:gradFill rotWithShape="1">
                  <a:gsLst>
                    <a:gs pos="0">
                      <a:srgbClr val="FF6535"/>
                    </a:gs>
                    <a:gs pos="50000">
                      <a:srgbClr val="A94323"/>
                    </a:gs>
                    <a:gs pos="100000">
                      <a:srgbClr val="FF6535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178206" name="Freeform 29"/>
                <p:cNvSpPr>
                  <a:spLocks/>
                </p:cNvSpPr>
                <p:nvPr/>
              </p:nvSpPr>
              <p:spPr bwMode="gray">
                <a:xfrm>
                  <a:off x="955" y="1354"/>
                  <a:ext cx="1258" cy="617"/>
                </a:xfrm>
                <a:custGeom>
                  <a:avLst/>
                  <a:gdLst>
                    <a:gd name="T0" fmla="*/ 0 w 1239"/>
                    <a:gd name="T1" fmla="*/ 194238 h 538"/>
                    <a:gd name="T2" fmla="*/ 2380 w 1239"/>
                    <a:gd name="T3" fmla="*/ 194238 h 538"/>
                    <a:gd name="T4" fmla="*/ 1827 w 1239"/>
                    <a:gd name="T5" fmla="*/ 0 h 538"/>
                    <a:gd name="T6" fmla="*/ 554 w 1239"/>
                    <a:gd name="T7" fmla="*/ 0 h 538"/>
                    <a:gd name="T8" fmla="*/ 0 w 1239"/>
                    <a:gd name="T9" fmla="*/ 194238 h 5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39"/>
                    <a:gd name="T16" fmla="*/ 0 h 538"/>
                    <a:gd name="T17" fmla="*/ 1239 w 1239"/>
                    <a:gd name="T18" fmla="*/ 538 h 5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39" h="538">
                      <a:moveTo>
                        <a:pt x="0" y="537"/>
                      </a:moveTo>
                      <a:lnTo>
                        <a:pt x="1238" y="537"/>
                      </a:lnTo>
                      <a:lnTo>
                        <a:pt x="950" y="0"/>
                      </a:lnTo>
                      <a:lnTo>
                        <a:pt x="288" y="0"/>
                      </a:lnTo>
                      <a:lnTo>
                        <a:pt x="0" y="537"/>
                      </a:lnTo>
                    </a:path>
                  </a:pathLst>
                </a:custGeom>
                <a:gradFill rotWithShape="1">
                  <a:gsLst>
                    <a:gs pos="0">
                      <a:srgbClr val="FF9933"/>
                    </a:gs>
                    <a:gs pos="100000">
                      <a:srgbClr val="764718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178207" name="Freeform 30"/>
                <p:cNvSpPr>
                  <a:spLocks/>
                </p:cNvSpPr>
                <p:nvPr/>
              </p:nvSpPr>
              <p:spPr bwMode="gray">
                <a:xfrm>
                  <a:off x="1914" y="1234"/>
                  <a:ext cx="445" cy="732"/>
                </a:xfrm>
                <a:custGeom>
                  <a:avLst/>
                  <a:gdLst>
                    <a:gd name="T0" fmla="*/ 516 w 439"/>
                    <a:gd name="T1" fmla="*/ 235104 h 638"/>
                    <a:gd name="T2" fmla="*/ 784 w 439"/>
                    <a:gd name="T3" fmla="*/ 162639 h 638"/>
                    <a:gd name="T4" fmla="*/ 134 w 439"/>
                    <a:gd name="T5" fmla="*/ 0 h 638"/>
                    <a:gd name="T6" fmla="*/ 0 w 439"/>
                    <a:gd name="T7" fmla="*/ 35237 h 638"/>
                    <a:gd name="T8" fmla="*/ 516 w 439"/>
                    <a:gd name="T9" fmla="*/ 235104 h 6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9"/>
                    <a:gd name="T16" fmla="*/ 0 h 638"/>
                    <a:gd name="T17" fmla="*/ 439 w 439"/>
                    <a:gd name="T18" fmla="*/ 638 h 6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9" h="638">
                      <a:moveTo>
                        <a:pt x="289" y="637"/>
                      </a:moveTo>
                      <a:lnTo>
                        <a:pt x="438" y="441"/>
                      </a:lnTo>
                      <a:lnTo>
                        <a:pt x="79" y="0"/>
                      </a:lnTo>
                      <a:lnTo>
                        <a:pt x="0" y="96"/>
                      </a:lnTo>
                      <a:lnTo>
                        <a:pt x="289" y="637"/>
                      </a:lnTo>
                    </a:path>
                  </a:pathLst>
                </a:custGeom>
                <a:solidFill>
                  <a:srgbClr val="FFBA7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</p:grpSp>
          <p:grpSp>
            <p:nvGrpSpPr>
              <p:cNvPr id="178202" name="Group 31"/>
              <p:cNvGrpSpPr>
                <a:grpSpLocks/>
              </p:cNvGrpSpPr>
              <p:nvPr/>
            </p:nvGrpSpPr>
            <p:grpSpPr bwMode="auto">
              <a:xfrm>
                <a:off x="1284" y="653"/>
                <a:ext cx="653" cy="616"/>
                <a:chOff x="1284" y="653"/>
                <a:chExt cx="653" cy="616"/>
              </a:xfrm>
            </p:grpSpPr>
            <p:sp>
              <p:nvSpPr>
                <p:cNvPr id="178203" name="Freeform 32"/>
                <p:cNvSpPr>
                  <a:spLocks/>
                </p:cNvSpPr>
                <p:nvPr/>
              </p:nvSpPr>
              <p:spPr bwMode="gray">
                <a:xfrm>
                  <a:off x="1284" y="653"/>
                  <a:ext cx="598" cy="616"/>
                </a:xfrm>
                <a:custGeom>
                  <a:avLst/>
                  <a:gdLst>
                    <a:gd name="T0" fmla="*/ 0 w 587"/>
                    <a:gd name="T1" fmla="*/ 194914 h 537"/>
                    <a:gd name="T2" fmla="*/ 1298 w 587"/>
                    <a:gd name="T3" fmla="*/ 196133 h 537"/>
                    <a:gd name="T4" fmla="*/ 628 w 587"/>
                    <a:gd name="T5" fmla="*/ 0 h 537"/>
                    <a:gd name="T6" fmla="*/ 0 w 587"/>
                    <a:gd name="T7" fmla="*/ 194914 h 53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87"/>
                    <a:gd name="T13" fmla="*/ 0 h 537"/>
                    <a:gd name="T14" fmla="*/ 587 w 587"/>
                    <a:gd name="T15" fmla="*/ 537 h 53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87" h="537">
                      <a:moveTo>
                        <a:pt x="0" y="533"/>
                      </a:moveTo>
                      <a:lnTo>
                        <a:pt x="586" y="536"/>
                      </a:lnTo>
                      <a:lnTo>
                        <a:pt x="283" y="0"/>
                      </a:lnTo>
                      <a:lnTo>
                        <a:pt x="0" y="533"/>
                      </a:lnTo>
                    </a:path>
                  </a:pathLst>
                </a:custGeom>
                <a:solidFill>
                  <a:srgbClr val="F778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  <p:sp>
              <p:nvSpPr>
                <p:cNvPr id="178204" name="Freeform 33"/>
                <p:cNvSpPr>
                  <a:spLocks/>
                </p:cNvSpPr>
                <p:nvPr/>
              </p:nvSpPr>
              <p:spPr bwMode="gray">
                <a:xfrm>
                  <a:off x="1568" y="653"/>
                  <a:ext cx="369" cy="613"/>
                </a:xfrm>
                <a:custGeom>
                  <a:avLst/>
                  <a:gdLst>
                    <a:gd name="T0" fmla="*/ 531 w 364"/>
                    <a:gd name="T1" fmla="*/ 185852 h 535"/>
                    <a:gd name="T2" fmla="*/ 651 w 364"/>
                    <a:gd name="T3" fmla="*/ 154898 h 535"/>
                    <a:gd name="T4" fmla="*/ 0 w 364"/>
                    <a:gd name="T5" fmla="*/ 0 h 535"/>
                    <a:gd name="T6" fmla="*/ 531 w 364"/>
                    <a:gd name="T7" fmla="*/ 185852 h 53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4"/>
                    <a:gd name="T13" fmla="*/ 0 h 535"/>
                    <a:gd name="T14" fmla="*/ 364 w 364"/>
                    <a:gd name="T15" fmla="*/ 535 h 53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4" h="535">
                      <a:moveTo>
                        <a:pt x="296" y="534"/>
                      </a:moveTo>
                      <a:lnTo>
                        <a:pt x="363" y="445"/>
                      </a:lnTo>
                      <a:lnTo>
                        <a:pt x="0" y="0"/>
                      </a:lnTo>
                      <a:lnTo>
                        <a:pt x="296" y="534"/>
                      </a:lnTo>
                    </a:path>
                  </a:pathLst>
                </a:custGeom>
                <a:solidFill>
                  <a:srgbClr val="F7785F"/>
                </a:solidFill>
                <a:ln w="3175" cap="rnd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000" b="1" smtClean="0">
                    <a:solidFill>
                      <a:srgbClr val="31B6FD"/>
                    </a:solidFill>
                    <a:latin typeface="Book Antiqua" panose="02040602050305030304" pitchFamily="18" charset="0"/>
                    <a:ea typeface="굴림" pitchFamily="34" charset="-127"/>
                  </a:endParaRPr>
                </a:p>
              </p:txBody>
            </p:sp>
          </p:grpSp>
        </p:grpSp>
        <p:sp>
          <p:nvSpPr>
            <p:cNvPr id="19" name="Text Box 34"/>
            <p:cNvSpPr txBox="1">
              <a:spLocks noChangeArrowheads="1"/>
            </p:cNvSpPr>
            <p:nvPr/>
          </p:nvSpPr>
          <p:spPr bwMode="auto">
            <a:xfrm>
              <a:off x="1897767" y="2310272"/>
              <a:ext cx="1348447" cy="2893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 algn="ctr" eaLnBrk="0" fontAlgn="base" latinLnBrk="1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ГОСЗАКАЗ</a:t>
              </a:r>
              <a:endParaRPr kumimoji="1" lang="en-US" altLang="ko-K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Gulim" pitchFamily="34" charset="-127"/>
              </a:endParaRPr>
            </a:p>
          </p:txBody>
        </p:sp>
        <p:sp>
          <p:nvSpPr>
            <p:cNvPr id="20" name="Text Box 35"/>
            <p:cNvSpPr txBox="1">
              <a:spLocks noChangeArrowheads="1"/>
            </p:cNvSpPr>
            <p:nvPr/>
          </p:nvSpPr>
          <p:spPr bwMode="auto">
            <a:xfrm>
              <a:off x="1180438" y="1282655"/>
              <a:ext cx="1138996" cy="4919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square">
              <a:spAutoFit/>
            </a:bodyPr>
            <a:lstStyle/>
            <a:p>
              <a:pPr algn="ctr" eaLnBrk="0" fontAlgn="base" latinLnBrk="1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ru-RU" altLang="ko-KR" sz="16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Сельская квота</a:t>
              </a:r>
              <a:endParaRPr kumimoji="1" lang="en-US" altLang="ko-KR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Gulim" pitchFamily="34" charset="-127"/>
              </a:endParaRPr>
            </a:p>
          </p:txBody>
        </p:sp>
        <p:sp>
          <p:nvSpPr>
            <p:cNvPr id="21" name="Rectangle 36"/>
            <p:cNvSpPr>
              <a:spLocks noChangeArrowheads="1"/>
            </p:cNvSpPr>
            <p:nvPr/>
          </p:nvSpPr>
          <p:spPr bwMode="auto">
            <a:xfrm>
              <a:off x="1180438" y="4930552"/>
              <a:ext cx="3192463" cy="5270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algn="ctr" eaLnBrk="0" fontAlgn="base" latinLnBrk="1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ru-RU" altLang="ko-KR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Высшее послевузовское образование</a:t>
              </a:r>
              <a:br>
                <a:rPr kumimoji="1" lang="ru-RU" altLang="ko-KR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</a:br>
              <a: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(1. магистратура</a:t>
              </a:r>
              <a:r>
                <a:rPr kumimoji="1" lang="ru-RU" altLang="ko-KR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, </a:t>
              </a:r>
              <a: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2. резидентура</a:t>
              </a:r>
              <a:r>
                <a:rPr kumimoji="1" lang="ru-RU" altLang="ko-KR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Gulim" pitchFamily="34" charset="-127"/>
                </a:rPr>
                <a:t>)</a:t>
              </a:r>
              <a:endParaRPr kumimoji="1" lang="en-US" altLang="ko-KR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Gulim" pitchFamily="34" charset="-127"/>
              </a:endParaRPr>
            </a:p>
          </p:txBody>
        </p:sp>
        <p:sp>
          <p:nvSpPr>
            <p:cNvPr id="140310" name="Rectangle 37"/>
            <p:cNvSpPr>
              <a:spLocks noChangeArrowheads="1"/>
            </p:cNvSpPr>
            <p:nvPr/>
          </p:nvSpPr>
          <p:spPr bwMode="auto">
            <a:xfrm>
              <a:off x="1456695" y="3171387"/>
              <a:ext cx="2257283" cy="287338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0" fontAlgn="base" latinLnBrk="1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ru-RU" altLang="ko-KR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  <a:t>Доктора </a:t>
              </a:r>
              <a: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  <a:t/>
              </a:r>
              <a:b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</a:br>
              <a: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  <a:t>философии</a:t>
              </a:r>
              <a:b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</a:br>
              <a:r>
                <a:rPr kumimoji="1" lang="ru-RU" altLang="ko-KR" sz="16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  <a:t>(</a:t>
              </a:r>
              <a:r>
                <a:rPr kumimoji="1" lang="en-US" altLang="ko-KR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ook Antiqua" panose="02040602050305030304" pitchFamily="18" charset="0"/>
                  <a:ea typeface="굴림" pitchFamily="34" charset="-127"/>
                </a:rPr>
                <a:t>PhD)</a:t>
              </a:r>
            </a:p>
          </p:txBody>
        </p:sp>
        <p:sp>
          <p:nvSpPr>
            <p:cNvPr id="178189" name="Text Box 10"/>
            <p:cNvSpPr txBox="1">
              <a:spLocks noChangeArrowheads="1"/>
            </p:cNvSpPr>
            <p:nvPr/>
          </p:nvSpPr>
          <p:spPr bwMode="auto">
            <a:xfrm>
              <a:off x="4840486" y="4305250"/>
              <a:ext cx="3878336" cy="143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1pPr>
              <a:lvl2pPr marL="742950" indent="-28575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2pPr>
              <a:lvl3pPr marL="11430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3pPr>
              <a:lvl4pPr marL="16002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4pPr>
              <a:lvl5pPr marL="20574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9pPr>
            </a:lstStyle>
            <a:p>
              <a:pPr marL="2286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buAutoNum type="arabicPeriod"/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anose="02040602050305030304" pitchFamily="18" charset="0"/>
                </a:rPr>
                <a:t>с 2016 года поступления</a:t>
              </a:r>
              <a:br>
                <a:rPr kumimoji="1" lang="ru-RU" altLang="ko-KR" sz="1200" dirty="0" smtClean="0">
                  <a:solidFill>
                    <a:srgbClr val="002060"/>
                  </a:solidFill>
                  <a:latin typeface="Book Antiqua" panose="02040602050305030304" pitchFamily="18" charset="0"/>
                </a:rPr>
              </a:br>
              <a:r>
                <a:rPr kumimoji="1" lang="ru-RU" altLang="ko-KR" sz="1200" dirty="0" err="1" smtClean="0">
                  <a:solidFill>
                    <a:srgbClr val="002060"/>
                  </a:solidFill>
                  <a:latin typeface="Book Antiqua" pitchFamily="18" charset="0"/>
                </a:rPr>
                <a:t>пед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./мед. спец-</a:t>
              </a:r>
              <a:r>
                <a:rPr kumimoji="1" lang="ru-RU" altLang="ko-KR" sz="1200" dirty="0" err="1" smtClean="0">
                  <a:solidFill>
                    <a:srgbClr val="002060"/>
                  </a:solidFill>
                  <a:latin typeface="Book Antiqua" pitchFamily="18" charset="0"/>
                </a:rPr>
                <a:t>ти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 в </a:t>
              </a:r>
              <a:r>
                <a:rPr kumimoji="1" lang="ru-RU" altLang="ko-KR" sz="1200" dirty="0" err="1" smtClean="0">
                  <a:solidFill>
                    <a:srgbClr val="002060"/>
                  </a:solidFill>
                  <a:latin typeface="Book Antiqua" pitchFamily="18" charset="0"/>
                </a:rPr>
                <a:t>орг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-х образ./здрав-я; </a:t>
              </a:r>
              <a:b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</a:b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2017 года поступления </a:t>
              </a:r>
              <a:r>
                <a:rPr kumimoji="1" lang="ru-RU" altLang="ko-KR" sz="1200" u="sng" dirty="0" smtClean="0">
                  <a:solidFill>
                    <a:srgbClr val="002060"/>
                  </a:solidFill>
                  <a:latin typeface="Book Antiqua" pitchFamily="18" charset="0"/>
                </a:rPr>
                <a:t>все остальные специальности 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в орг. независимо от формы собственности</a:t>
              </a:r>
            </a:p>
            <a:p>
              <a:pPr marL="2286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buAutoNum type="arabicPeriod"/>
              </a:pPr>
              <a:endParaRPr kumimoji="1" lang="ru-RU" altLang="ko-KR" sz="300" dirty="0" smtClean="0">
                <a:solidFill>
                  <a:srgbClr val="002060"/>
                </a:solidFill>
                <a:latin typeface="Book Antiqua" pitchFamily="18" charset="0"/>
              </a:endParaRPr>
            </a:p>
            <a:p>
              <a:pPr marL="228600" indent="-228600" algn="r" eaLnBrk="0" fontAlgn="base" latinLnBrk="1" hangingPunct="0">
                <a:spcBef>
                  <a:spcPct val="0"/>
                </a:spcBef>
                <a:spcAft>
                  <a:spcPct val="0"/>
                </a:spcAft>
                <a:buAutoNum type="arabicPeriod"/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2016 года поступления в организациях здравоохранения</a:t>
              </a:r>
            </a:p>
          </p:txBody>
        </p:sp>
        <p:sp>
          <p:nvSpPr>
            <p:cNvPr id="178192" name="Text Box 13"/>
            <p:cNvSpPr txBox="1">
              <a:spLocks noChangeArrowheads="1"/>
            </p:cNvSpPr>
            <p:nvPr/>
          </p:nvSpPr>
          <p:spPr bwMode="auto">
            <a:xfrm>
              <a:off x="2526134" y="1136898"/>
              <a:ext cx="61926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1pPr>
              <a:lvl2pPr marL="742950" indent="-28575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2pPr>
              <a:lvl3pPr marL="11430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3pPr>
              <a:lvl4pPr marL="16002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4pPr>
              <a:lvl5pPr marL="2057400" indent="-228600"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accent1"/>
                  </a:solidFill>
                  <a:latin typeface="Lucida Sans Unicode" pitchFamily="34" charset="0"/>
                  <a:ea typeface="굴림" pitchFamily="34" charset="-127"/>
                </a:defRPr>
              </a:lvl9pPr>
            </a:lstStyle>
            <a:p>
              <a:pPr algn="r" eaLnBrk="0" fontAlgn="base" latinLnBrk="1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2008 года поступления (педагогические и медицинские  специальности)</a:t>
              </a:r>
              <a:endParaRPr kumimoji="1" lang="en-US" altLang="ko-KR" sz="1200" dirty="0" smtClean="0">
                <a:solidFill>
                  <a:srgbClr val="002060"/>
                </a:solidFill>
                <a:latin typeface="Book Antiqua" pitchFamily="18" charset="0"/>
              </a:endParaRPr>
            </a:p>
            <a:p>
              <a:pPr algn="r" eaLnBrk="0" fontAlgn="base" latinLnBrk="1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 2012 год поступления (ветеринарные специальности)</a:t>
              </a:r>
              <a:b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</a:br>
              <a:r>
                <a:rPr kumimoji="1" lang="ru-RU" altLang="ko-KR" sz="1200" dirty="0">
                  <a:solidFill>
                    <a:srgbClr val="002060"/>
                  </a:solidFill>
                  <a:latin typeface="Book Antiqua" pitchFamily="18" charset="0"/>
                </a:rPr>
                <a:t> отрабатывают в </a:t>
              </a:r>
              <a:r>
                <a:rPr kumimoji="1" lang="ru-RU" altLang="ko-KR" sz="1200" dirty="0" smtClean="0">
                  <a:solidFill>
                    <a:srgbClr val="002060"/>
                  </a:solidFill>
                  <a:latin typeface="Book Antiqua" pitchFamily="18" charset="0"/>
                </a:rPr>
                <a:t>сельской местности в организациях образ./здрав./в области ветеринарии</a:t>
              </a:r>
              <a:endParaRPr kumimoji="1" lang="en-US" altLang="ko-KR" sz="1200" dirty="0" smtClean="0">
                <a:solidFill>
                  <a:srgbClr val="002060"/>
                </a:solidFill>
                <a:latin typeface="Book Antiqua" pitchFamily="18" charset="0"/>
              </a:endParaRPr>
            </a:p>
          </p:txBody>
        </p:sp>
      </p:grpSp>
      <p:sp>
        <p:nvSpPr>
          <p:cNvPr id="178180" name="TextBox 41"/>
          <p:cNvSpPr txBox="1">
            <a:spLocks noChangeArrowheads="1"/>
          </p:cNvSpPr>
          <p:nvPr/>
        </p:nvSpPr>
        <p:spPr bwMode="auto">
          <a:xfrm>
            <a:off x="899592" y="1074222"/>
            <a:ext cx="75910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Book Antiqua" pitchFamily="18" charset="0"/>
              </a:rPr>
              <a:t>Возложена обязательная трехгодичная отработка на следующих граждан: </a:t>
            </a:r>
          </a:p>
        </p:txBody>
      </p:sp>
      <p:sp>
        <p:nvSpPr>
          <p:cNvPr id="42" name="Подзаголовок 2"/>
          <p:cNvSpPr txBox="1">
            <a:spLocks/>
          </p:cNvSpPr>
          <p:nvPr/>
        </p:nvSpPr>
        <p:spPr>
          <a:xfrm>
            <a:off x="1353344" y="6165304"/>
            <a:ext cx="6400800" cy="56768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 года после окончания ОВПО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4" name="Text Box 13"/>
          <p:cNvSpPr txBox="1">
            <a:spLocks noChangeArrowheads="1"/>
          </p:cNvSpPr>
          <p:nvPr/>
        </p:nvSpPr>
        <p:spPr bwMode="auto">
          <a:xfrm>
            <a:off x="3333367" y="3670080"/>
            <a:ext cx="505505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pPr algn="r" eaLnBrk="0" fontAlgn="base" latinLnBrk="1" hangingPunct="0">
              <a:spcBef>
                <a:spcPct val="0"/>
              </a:spcBef>
              <a:spcAft>
                <a:spcPct val="0"/>
              </a:spcAft>
            </a:pPr>
            <a:r>
              <a:rPr kumimoji="1" lang="ru-RU" altLang="ko-KR" sz="1200" dirty="0">
                <a:solidFill>
                  <a:srgbClr val="002060"/>
                </a:solidFill>
                <a:latin typeface="Book Antiqua" pitchFamily="18" charset="0"/>
              </a:rPr>
              <a:t>с 2016 года поступления </a:t>
            </a:r>
            <a:r>
              <a:rPr kumimoji="1" lang="ru-RU" altLang="ko-KR" sz="1200" dirty="0" smtClean="0">
                <a:solidFill>
                  <a:srgbClr val="002060"/>
                </a:solidFill>
                <a:latin typeface="Book Antiqua" pitchFamily="18" charset="0"/>
              </a:rPr>
              <a:t>граждане РК </a:t>
            </a:r>
            <a:r>
              <a:rPr kumimoji="1" lang="ru-RU" altLang="ko-KR" sz="1200" dirty="0">
                <a:solidFill>
                  <a:srgbClr val="002060"/>
                </a:solidFill>
                <a:latin typeface="Book Antiqua" pitchFamily="18" charset="0"/>
              </a:rPr>
              <a:t>из числа сельской молодежи, переселяющихся </a:t>
            </a:r>
            <a:r>
              <a:rPr kumimoji="1" lang="ru-RU" altLang="ko-KR" sz="1200" dirty="0" smtClean="0">
                <a:solidFill>
                  <a:srgbClr val="002060"/>
                </a:solidFill>
                <a:latin typeface="Book Antiqua" pitchFamily="18" charset="0"/>
              </a:rPr>
              <a:t>в регионы</a:t>
            </a:r>
            <a:r>
              <a:rPr kumimoji="1" lang="ru-RU" altLang="ko-KR" sz="1200" dirty="0">
                <a:solidFill>
                  <a:srgbClr val="002060"/>
                </a:solidFill>
                <a:latin typeface="Book Antiqua" pitchFamily="18" charset="0"/>
              </a:rPr>
              <a:t>, определенные Правительством Республики Казахстан (педагогические, технические и сельскохозяйственные специальности) отрабатывают в регионе по месту обучения</a:t>
            </a:r>
            <a:endParaRPr kumimoji="1" lang="en-US" altLang="ko-KR" sz="1200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 rot="10800000" flipV="1">
            <a:off x="914400" y="2091055"/>
            <a:ext cx="1277174" cy="1"/>
          </a:xfrm>
          <a:prstGeom prst="bentConnector3">
            <a:avLst>
              <a:gd name="adj1" fmla="val 50000"/>
            </a:avLst>
          </a:prstGeom>
          <a:ln w="19050" cap="rnd"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Line 7"/>
          <p:cNvSpPr>
            <a:spLocks noChangeShapeType="1"/>
          </p:cNvSpPr>
          <p:nvPr/>
        </p:nvSpPr>
        <p:spPr bwMode="auto">
          <a:xfrm>
            <a:off x="2566990" y="2265734"/>
            <a:ext cx="5707060" cy="0"/>
          </a:xfrm>
          <a:prstGeom prst="line">
            <a:avLst/>
          </a:prstGeom>
          <a:noFill/>
          <a:ln w="12700">
            <a:solidFill>
              <a:srgbClr val="000000">
                <a:alpha val="50195"/>
              </a:srgbClr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smtClean="0">
              <a:solidFill>
                <a:srgbClr val="31B6FD"/>
              </a:solidFill>
              <a:latin typeface="Lucida Sans Unicode" pitchFamily="34" charset="0"/>
              <a:ea typeface="굴림" pitchFamily="34" charset="-127"/>
            </a:endParaRPr>
          </a:p>
        </p:txBody>
      </p:sp>
      <p:sp>
        <p:nvSpPr>
          <p:cNvPr id="47" name="Rectangle 37"/>
          <p:cNvSpPr>
            <a:spLocks noChangeArrowheads="1"/>
          </p:cNvSpPr>
          <p:nvPr/>
        </p:nvSpPr>
        <p:spPr bwMode="auto">
          <a:xfrm>
            <a:off x="971600" y="4327168"/>
            <a:ext cx="2788517" cy="397976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latinLnBrk="1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ru-RU" altLang="ko-KR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  <a:t>Граждане РК из числа </a:t>
            </a:r>
            <a:br>
              <a:rPr kumimoji="1" lang="ru-RU" altLang="ko-KR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</a:br>
            <a:r>
              <a:rPr kumimoji="1" lang="ru-RU" altLang="ko-KR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  <a:t>сельской молодежи </a:t>
            </a:r>
            <a:r>
              <a:rPr kumimoji="1" lang="ru-RU" altLang="ko-KR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  <a:t>поступившие</a:t>
            </a:r>
            <a:br>
              <a:rPr kumimoji="1" lang="ru-RU" altLang="ko-KR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</a:br>
            <a:r>
              <a:rPr kumimoji="1" lang="ru-RU" altLang="ko-KR" sz="1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  <a:t>в пределах </a:t>
            </a:r>
            <a:r>
              <a:rPr kumimoji="1" lang="ru-RU" altLang="ko-KR" sz="1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  <a:ea typeface="굴림" pitchFamily="34" charset="-127"/>
              </a:rPr>
              <a:t>квоты</a:t>
            </a:r>
            <a:endParaRPr kumimoji="1" lang="en-US" altLang="ko-KR" sz="1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  <a:ea typeface="굴림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252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060" y="363952"/>
            <a:ext cx="3540103" cy="4616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2060"/>
                </a:solidFill>
                <a:latin typeface="Book Antiqua" pitchFamily="18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СЕЛЬСКАЯ КВОТА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455" y="1052736"/>
            <a:ext cx="7711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Поступившие по </a:t>
            </a:r>
            <a:r>
              <a:rPr lang="ru-RU" sz="2000" b="1" i="1" u="sng" dirty="0" smtClean="0">
                <a:solidFill>
                  <a:srgbClr val="FF0000"/>
                </a:solidFill>
                <a:latin typeface="Book Antiqua" pitchFamily="18" charset="0"/>
              </a:rPr>
              <a:t>сельской квоте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на педагогические, медицинские и ветеринарные 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специальности (</a:t>
            </a:r>
            <a:r>
              <a:rPr lang="ru-RU" sz="2000" i="1" dirty="0" err="1">
                <a:solidFill>
                  <a:srgbClr val="002060"/>
                </a:solidFill>
                <a:latin typeface="Book Antiqua" pitchFamily="18" charset="0"/>
              </a:rPr>
              <a:t>бакалавриат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интернатура)</a:t>
            </a:r>
            <a:endParaRPr lang="ru-RU" sz="20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01436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Педагогические специальности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2228" y="2204864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ГДЕ ДОЛЖНЫ ОТРАБОТАТЬ ? </a:t>
            </a:r>
            <a:endParaRPr lang="ru-RU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5444" y="299695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Медицинские специальности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4068" y="299695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Ветеринарные специальности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259632" y="3861049"/>
            <a:ext cx="684076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977532" y="3861049"/>
            <a:ext cx="684076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7086156" y="3905550"/>
            <a:ext cx="684076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5070824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</a:t>
            </a:r>
            <a:r>
              <a:rPr lang="ru-RU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u="sng" dirty="0" smtClean="0">
                <a:solidFill>
                  <a:srgbClr val="0070C0"/>
                </a:solidFill>
                <a:latin typeface="Book Antiqua" pitchFamily="18" charset="0"/>
              </a:rPr>
              <a:t>сельской местности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организации ОБРАЗОВАНИЯ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5424" y="508759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</a:t>
            </a:r>
            <a:r>
              <a:rPr lang="ru-RU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u="sng" dirty="0" smtClean="0">
                <a:solidFill>
                  <a:srgbClr val="0070C0"/>
                </a:solidFill>
                <a:latin typeface="Book Antiqua" pitchFamily="18" charset="0"/>
              </a:rPr>
              <a:t>сельской местности </a:t>
            </a:r>
            <a:br>
              <a:rPr lang="ru-RU" u="sng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организации ЗДРАВООХРАНЕНИЯ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74468" y="5087590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</a:t>
            </a:r>
            <a:r>
              <a:rPr lang="ru-RU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ru-RU" u="sng" dirty="0" smtClean="0">
                <a:solidFill>
                  <a:srgbClr val="0070C0"/>
                </a:solidFill>
                <a:latin typeface="Book Antiqua" pitchFamily="18" charset="0"/>
              </a:rPr>
              <a:t>сельской местности 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организациях в области ВЕТЕРЕНАРИИИ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3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5184" y="149731"/>
            <a:ext cx="7488832" cy="83099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r>
              <a:rPr lang="ru-RU" dirty="0" smtClean="0"/>
              <a:t> ГОСУДАРСТВЕННЫЙ ОБРАЗОВАЕТЛЬНЫЙ ЗАКАЗ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17193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Поступившие по </a:t>
            </a:r>
            <a:r>
              <a:rPr lang="ru-RU" sz="2000" b="1" i="1" u="sng" dirty="0" smtClean="0">
                <a:solidFill>
                  <a:srgbClr val="FF0000"/>
                </a:solidFill>
                <a:latin typeface="Book Antiqua" pitchFamily="18" charset="0"/>
              </a:rPr>
              <a:t>государственному образовательному заказу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на педагогические, медицинские специальности </a:t>
            </a:r>
            <a:b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(</a:t>
            </a:r>
            <a:r>
              <a:rPr lang="ru-RU" sz="2000" i="1" dirty="0" err="1" smtClean="0">
                <a:solidFill>
                  <a:srgbClr val="002060"/>
                </a:solidFill>
                <a:latin typeface="Book Antiqua" pitchFamily="18" charset="0"/>
              </a:rPr>
              <a:t>бакалавриат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, интернатура,  магистратура/резидентура)</a:t>
            </a:r>
            <a:endParaRPr lang="ru-RU" sz="20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326000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Педагогические специальности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2492896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ГДЕ ДОЛЖНЫ ОТРАБОТАТЬ ? </a:t>
            </a:r>
            <a:endParaRPr lang="ru-RU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4068" y="3242593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Медицинские специальности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555776" y="4106689"/>
            <a:ext cx="648072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048164" y="4106689"/>
            <a:ext cx="648072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3688" y="518680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организации ОБРАЗОВАНИЯ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5177485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организации ЗДРАВООХРАНЕНИЯ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40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424970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Поступившие по государственному образовательному заказу по программе</a:t>
            </a:r>
            <a:r>
              <a:rPr lang="ru-RU" sz="2000" i="1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br>
              <a:rPr lang="ru-RU" sz="2000" i="1" dirty="0" smtClean="0">
                <a:solidFill>
                  <a:prstClr val="black"/>
                </a:solidFill>
                <a:latin typeface="Book Antiqua" pitchFamily="18" charset="0"/>
              </a:rPr>
            </a:br>
            <a:r>
              <a:rPr lang="ru-RU" sz="2000" b="1" i="1" u="sng" dirty="0" smtClean="0">
                <a:solidFill>
                  <a:srgbClr val="C00000"/>
                </a:solidFill>
                <a:latin typeface="Book Antiqua" pitchFamily="18" charset="0"/>
              </a:rPr>
              <a:t>Доктора философии (</a:t>
            </a:r>
            <a:r>
              <a:rPr lang="en-US" sz="2000" b="1" i="1" u="sng" dirty="0" smtClean="0">
                <a:solidFill>
                  <a:srgbClr val="C00000"/>
                </a:solidFill>
                <a:latin typeface="Book Antiqua" pitchFamily="18" charset="0"/>
              </a:rPr>
              <a:t>PhD</a:t>
            </a:r>
            <a:r>
              <a:rPr lang="ru-RU" sz="2000" b="1" i="1" u="sng" dirty="0" smtClean="0">
                <a:solidFill>
                  <a:srgbClr val="C00000"/>
                </a:solidFill>
                <a:latin typeface="Book Antiqua" pitchFamily="18" charset="0"/>
              </a:rPr>
              <a:t>)</a:t>
            </a:r>
            <a:endParaRPr lang="ru-RU" sz="2000" b="1" i="1" u="sng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0876" y="2996952"/>
            <a:ext cx="6588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Все специальности</a:t>
            </a:r>
            <a:endParaRPr lang="en-US" sz="2000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8717" y="2420888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ГДЕ ДОЛЖНЫ ОТРАБОТАТЬ ? </a:t>
            </a:r>
            <a:endParaRPr lang="ru-RU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2775717">
            <a:off x="3052168" y="3488859"/>
            <a:ext cx="504056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8582271">
            <a:off x="5676876" y="3497860"/>
            <a:ext cx="504056" cy="792088"/>
          </a:xfrm>
          <a:prstGeom prst="downArrow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4293096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организациях высшего и (или) послевузовского образования (ВУЗах)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4293096"/>
            <a:ext cx="2978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в НАУЧНЫХ ОРГАНИЗАЦИЯХ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184" y="248134"/>
            <a:ext cx="7488832" cy="83099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r>
              <a:rPr lang="ru-RU" dirty="0" smtClean="0"/>
              <a:t>ДОКТОРА ФИЛОСОФИИ </a:t>
            </a:r>
            <a:r>
              <a:rPr lang="en-US" dirty="0" smtClean="0"/>
              <a:t>PHD</a:t>
            </a:r>
            <a:r>
              <a:rPr lang="ru-RU" dirty="0"/>
              <a:t> </a:t>
            </a:r>
            <a:r>
              <a:rPr lang="ru-RU" dirty="0" smtClean="0"/>
              <a:t>(государственный образовательный заказ )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465242" y="4431595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Book Antiqua" panose="02040602050305030304" pitchFamily="18" charset="0"/>
              </a:rPr>
              <a:t>или</a:t>
            </a:r>
            <a:endParaRPr lang="ru-RU" dirty="0">
              <a:solidFill>
                <a:srgbClr val="00B0F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6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40439"/>
            <a:ext cx="8784975" cy="1200329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2060"/>
                </a:solidFill>
                <a:latin typeface="Book Antiqua" pitchFamily="18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ГРАЖДАНЕ РК ИЗ ЧИСЛА 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СЕЛЬСКОЙ МОЛОДЕЖИ ПОСТУПИВШИЕ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ПРЕДЕЛАХ КВОТЫ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457489"/>
            <a:ext cx="84249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Граждане РК из числа </a:t>
            </a:r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сельской молодежи 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поступившие в </a:t>
            </a:r>
            <a:r>
              <a:rPr lang="ru-RU" sz="2000" dirty="0" smtClean="0">
                <a:solidFill>
                  <a:srgbClr val="FF0000"/>
                </a:solidFill>
                <a:latin typeface="Book Antiqua" pitchFamily="18" charset="0"/>
              </a:rPr>
              <a:t>пределах квоты</a:t>
            </a: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 обучившиеся по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педагогическим, техническим 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и 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сельскохозяйственным специальностям </a:t>
            </a:r>
            <a:r>
              <a:rPr lang="ru-RU" sz="2000" i="1" dirty="0">
                <a:solidFill>
                  <a:srgbClr val="002060"/>
                </a:solidFill>
                <a:latin typeface="Book Antiqua" pitchFamily="18" charset="0"/>
              </a:rPr>
              <a:t>(</a:t>
            </a:r>
            <a:r>
              <a:rPr lang="ru-RU" sz="2000" i="1" dirty="0" err="1" smtClean="0">
                <a:solidFill>
                  <a:srgbClr val="002060"/>
                </a:solidFill>
                <a:latin typeface="Book Antiqua" pitchFamily="18" charset="0"/>
              </a:rPr>
              <a:t>бакалавриат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) </a:t>
            </a:r>
            <a:b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согласно пп.6 п.8 ст. 26.</a:t>
            </a:r>
            <a:endParaRPr lang="ru-RU" sz="2000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5126" y="3430741"/>
            <a:ext cx="7993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Педагогические, Технические, </a:t>
            </a:r>
            <a:r>
              <a:rPr lang="ru-RU" b="1" dirty="0">
                <a:solidFill>
                  <a:srgbClr val="0070C0"/>
                </a:solidFill>
                <a:latin typeface="Book Antiqua" pitchFamily="18" charset="0"/>
              </a:rPr>
              <a:t>Сельскохозяйственные специальности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87006" y="2823319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ГДЕ ДОЛЖНЫ ОТРАБОТАТЬ ? </a:t>
            </a:r>
            <a:endParaRPr lang="ru-RU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3923928" y="4221088"/>
            <a:ext cx="1161007" cy="1008112"/>
          </a:xfrm>
          <a:prstGeom prst="downArrow">
            <a:avLst>
              <a:gd name="adj1" fmla="val 50000"/>
              <a:gd name="adj2" fmla="val 54810"/>
            </a:avLst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33000">
                <a:schemeClr val="tx2">
                  <a:lumMod val="60000"/>
                  <a:lumOff val="40000"/>
                </a:schemeClr>
              </a:gs>
              <a:gs pos="75000">
                <a:schemeClr val="tx2">
                  <a:lumMod val="40000"/>
                  <a:lumOff val="60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16727" y="5477162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 Antiqua" pitchFamily="18" charset="0"/>
              </a:rPr>
              <a:t>В  РЕГИОНЕ ПО МЕСТУ ОБУЧЕНИЯ</a:t>
            </a:r>
            <a:endParaRPr lang="ru-RU" sz="20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5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5123" y="1340768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Поступившие (с 2017 года) по государственному образовательному заказу на</a:t>
            </a:r>
            <a:r>
              <a:rPr lang="ru-RU" sz="2000" i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  <a:latin typeface="Book Antiqua" pitchFamily="18" charset="0"/>
              </a:rPr>
              <a:t>ДРУГИЕ СПЕЦИАЛЬНОСТИ </a:t>
            </a:r>
            <a:br>
              <a:rPr lang="ru-RU" sz="2000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(т.е. за исключением педагогических, медицинских специальностей)</a:t>
            </a:r>
            <a:endParaRPr lang="ru-RU" sz="2000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3284984"/>
            <a:ext cx="6588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Все специальности (</a:t>
            </a:r>
            <a:r>
              <a:rPr lang="ru-RU" sz="2000" dirty="0" err="1" smtClean="0">
                <a:solidFill>
                  <a:srgbClr val="0070C0"/>
                </a:solidFill>
                <a:latin typeface="Book Antiqua" pitchFamily="18" charset="0"/>
              </a:rPr>
              <a:t>бакалавриат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, магистратура)</a:t>
            </a:r>
            <a:endParaRPr lang="en-US" sz="2000" dirty="0" smtClean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8717" y="2564904"/>
            <a:ext cx="504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ГДЕ ДОЛЖНЫ ОТРАБОТАТЬ ? </a:t>
            </a:r>
            <a:endParaRPr lang="ru-RU" sz="24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063501" y="3861048"/>
            <a:ext cx="890976" cy="792088"/>
          </a:xfrm>
          <a:prstGeom prst="downArrow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0">
                <a:srgbClr val="007C31"/>
              </a:gs>
              <a:gs pos="50000">
                <a:srgbClr val="28AD5F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4869160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 Antiqua" pitchFamily="18" charset="0"/>
              </a:rPr>
              <a:t>Отрабатывают в организациях, </a:t>
            </a:r>
            <a:r>
              <a:rPr lang="ru-RU" sz="2000" b="1" u="sng" dirty="0" smtClean="0">
                <a:solidFill>
                  <a:srgbClr val="00B050"/>
                </a:solidFill>
                <a:latin typeface="Book Antiqua" pitchFamily="18" charset="0"/>
              </a:rPr>
              <a:t>независимо от формы собственности</a:t>
            </a:r>
            <a:endParaRPr lang="ru-RU" sz="2000" b="1" u="sng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184" y="248134"/>
            <a:ext cx="7488832" cy="830997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defPPr>
              <a:defRPr lang="ru-RU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굴림" pitchFamily="34" charset="-127"/>
              </a:defRPr>
            </a:lvl1pPr>
            <a:lvl2pPr marL="742950" indent="-28575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2pPr>
            <a:lvl3pPr marL="11430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3pPr>
            <a:lvl4pPr marL="16002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4pPr>
            <a:lvl5pPr marL="2057400" indent="-228600"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1"/>
                </a:solidFill>
                <a:latin typeface="Lucida Sans Unicode" pitchFamily="34" charset="0"/>
                <a:ea typeface="굴림" pitchFamily="34" charset="-127"/>
              </a:defRPr>
            </a:lvl9pPr>
          </a:lstStyle>
          <a:p>
            <a:r>
              <a:rPr lang="ru-RU" dirty="0" smtClean="0"/>
              <a:t>ГОСУДАРСТВЕННЫЙ ОБРАЗОВАЕТЛЬНЫЙ ЗАКАЗ (другие специальности)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043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Распределение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В целях направления на работу молодых специалистов (выпускников) и докторов философии (</a:t>
            </a:r>
            <a:r>
              <a:rPr lang="ru-RU" sz="2400" b="1" dirty="0" err="1" smtClean="0">
                <a:solidFill>
                  <a:srgbClr val="0070C0"/>
                </a:solidFill>
                <a:latin typeface="Book Antiqua" pitchFamily="18" charset="0"/>
              </a:rPr>
              <a:t>PhD</a:t>
            </a: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) осуществляется их персональное распределение </a:t>
            </a:r>
          </a:p>
          <a:p>
            <a:pPr fontAlgn="base"/>
            <a:endParaRPr lang="ru-RU" sz="1000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marL="514350" indent="-514350" algn="just" fontAlgn="base">
              <a:buFont typeface="+mj-lt"/>
              <a:buAutoNum type="arabicPeriod" startAt="2"/>
            </a:pP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Комиссии </a:t>
            </a:r>
            <a:r>
              <a:rPr lang="ru-RU" sz="2400" b="1" dirty="0">
                <a:solidFill>
                  <a:srgbClr val="0070C0"/>
                </a:solidFill>
                <a:latin typeface="Book Antiqua" pitchFamily="18" charset="0"/>
              </a:rPr>
              <a:t>по распределению создаются </a:t>
            </a: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ежегодно </a:t>
            </a:r>
            <a:r>
              <a:rPr lang="ru-RU" sz="2400" dirty="0" smtClean="0">
                <a:solidFill>
                  <a:srgbClr val="0070C0"/>
                </a:solidFill>
                <a:latin typeface="Book Antiqua" pitchFamily="18" charset="0"/>
              </a:rPr>
              <a:t>при </a:t>
            </a:r>
            <a:r>
              <a:rPr lang="ru-RU" sz="2400" dirty="0">
                <a:solidFill>
                  <a:srgbClr val="0070C0"/>
                </a:solidFill>
                <a:latin typeface="Book Antiqua" pitchFamily="18" charset="0"/>
              </a:rPr>
              <a:t>соответствующих вузах Республики Казахстан, в которых завершают обучение молодые специалисты и доктора философии (</a:t>
            </a:r>
            <a:r>
              <a:rPr lang="ru-RU" sz="2400" dirty="0" err="1">
                <a:solidFill>
                  <a:srgbClr val="0070C0"/>
                </a:solidFill>
                <a:latin typeface="Book Antiqua" pitchFamily="18" charset="0"/>
              </a:rPr>
              <a:t>PhD</a:t>
            </a:r>
            <a:r>
              <a:rPr lang="ru-RU" sz="2400" dirty="0">
                <a:solidFill>
                  <a:srgbClr val="0070C0"/>
                </a:solidFill>
                <a:latin typeface="Book Antiqua" pitchFamily="18" charset="0"/>
              </a:rPr>
              <a:t>) - для персонального распределения на </a:t>
            </a:r>
            <a:r>
              <a:rPr lang="ru-RU" sz="2400" dirty="0" smtClean="0">
                <a:solidFill>
                  <a:srgbClr val="0070C0"/>
                </a:solidFill>
                <a:latin typeface="Book Antiqua" pitchFamily="18" charset="0"/>
              </a:rPr>
              <a:t>работу.</a:t>
            </a:r>
          </a:p>
          <a:p>
            <a:pPr marL="514350" indent="-514350" algn="just" fontAlgn="base">
              <a:buFont typeface="+mj-lt"/>
              <a:buAutoNum type="arabicPeriod" startAt="2"/>
            </a:pPr>
            <a:endParaRPr lang="ru-RU" sz="1050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marL="514350" indent="-514350" algn="just" fontAlgn="base">
              <a:buFont typeface="+mj-lt"/>
              <a:buAutoNum type="arabicPeriod" startAt="2"/>
            </a:pP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Book Antiqua" pitchFamily="18" charset="0"/>
              </a:rPr>
              <a:t>Молодые </a:t>
            </a:r>
            <a:r>
              <a:rPr lang="ru-RU" sz="2400" dirty="0">
                <a:solidFill>
                  <a:srgbClr val="0070C0"/>
                </a:solidFill>
                <a:latin typeface="Book Antiqua" pitchFamily="18" charset="0"/>
              </a:rPr>
              <a:t>специалисты и/или доктора философии (</a:t>
            </a:r>
            <a:r>
              <a:rPr lang="ru-RU" sz="2400" dirty="0" err="1">
                <a:solidFill>
                  <a:srgbClr val="0070C0"/>
                </a:solidFill>
                <a:latin typeface="Book Antiqua" pitchFamily="18" charset="0"/>
              </a:rPr>
              <a:t>PhD</a:t>
            </a:r>
            <a:r>
              <a:rPr lang="ru-RU" sz="2400" dirty="0">
                <a:solidFill>
                  <a:srgbClr val="0070C0"/>
                </a:solidFill>
                <a:latin typeface="Book Antiqua" pitchFamily="18" charset="0"/>
              </a:rPr>
              <a:t>), не явившиеся </a:t>
            </a:r>
            <a:r>
              <a:rPr lang="ru-RU" sz="2400" dirty="0" smtClean="0">
                <a:solidFill>
                  <a:srgbClr val="0070C0"/>
                </a:solidFill>
                <a:latin typeface="Book Antiqua" pitchFamily="18" charset="0"/>
              </a:rPr>
              <a:t>без уважительной </a:t>
            </a:r>
            <a:r>
              <a:rPr lang="ru-RU" sz="2400" dirty="0">
                <a:solidFill>
                  <a:srgbClr val="0070C0"/>
                </a:solidFill>
                <a:latin typeface="Book Antiqua" pitchFamily="18" charset="0"/>
              </a:rPr>
              <a:t>причины в соответствующую Комиссию по </a:t>
            </a:r>
            <a:r>
              <a:rPr lang="ru-RU" sz="2400" dirty="0" smtClean="0">
                <a:solidFill>
                  <a:srgbClr val="0070C0"/>
                </a:solidFill>
                <a:latin typeface="Book Antiqua" pitchFamily="18" charset="0"/>
              </a:rPr>
              <a:t>распределению, </a:t>
            </a:r>
            <a:r>
              <a:rPr lang="ru-RU" sz="2400" b="1" u="sng" dirty="0" smtClean="0">
                <a:solidFill>
                  <a:srgbClr val="0070C0"/>
                </a:solidFill>
                <a:latin typeface="Book Antiqua" pitchFamily="18" charset="0"/>
              </a:rPr>
              <a:t>распределяются </a:t>
            </a:r>
            <a:r>
              <a:rPr lang="ru-RU" sz="2400" b="1" u="sng" dirty="0">
                <a:solidFill>
                  <a:srgbClr val="0070C0"/>
                </a:solidFill>
                <a:latin typeface="Book Antiqua" pitchFamily="18" charset="0"/>
              </a:rPr>
              <a:t>без их </a:t>
            </a:r>
            <a:r>
              <a:rPr lang="ru-RU" sz="2400" b="1" u="sng" dirty="0" smtClean="0">
                <a:solidFill>
                  <a:srgbClr val="0070C0"/>
                </a:solidFill>
                <a:latin typeface="Book Antiqua" pitchFamily="18" charset="0"/>
              </a:rPr>
              <a:t>присутствия</a:t>
            </a:r>
            <a:endParaRPr lang="ru-RU" sz="2400" b="1" u="sng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69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Порядок Распределения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молодых специалистов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(</a:t>
            </a:r>
            <a:r>
              <a:rPr lang="ru-RU" sz="2000" b="1" dirty="0" err="1" smtClean="0">
                <a:solidFill>
                  <a:srgbClr val="002060"/>
                </a:solidFill>
                <a:latin typeface="Book Antiqua" pitchFamily="18" charset="0"/>
              </a:rPr>
              <a:t>бакалавриат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, интернатура, магистратура, резидентура)</a:t>
            </a:r>
            <a:endParaRPr lang="ru-RU" sz="20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30120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Распределение и направление на работу осуществляются в следующем порядке в вузах и (или) уполномоченном органе здравоохранения (МЗ РК для </a:t>
            </a:r>
            <a:r>
              <a:rPr lang="ru-RU" sz="2000" dirty="0" err="1" smtClean="0">
                <a:solidFill>
                  <a:srgbClr val="0070C0"/>
                </a:solidFill>
                <a:latin typeface="Book Antiqua" pitchFamily="18" charset="0"/>
              </a:rPr>
              <a:t>мед.специальностей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) </a:t>
            </a:r>
            <a:r>
              <a:rPr lang="ru-RU" sz="2000" b="1" dirty="0" smtClean="0">
                <a:solidFill>
                  <a:srgbClr val="00B0F0"/>
                </a:solidFill>
                <a:latin typeface="Book Antiqua" pitchFamily="18" charset="0"/>
              </a:rPr>
              <a:t>создаются комиссии по персональному распределению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 молодых специалистов на работу; 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Распределение осуществляется на основе </a:t>
            </a:r>
            <a:r>
              <a:rPr lang="ru-RU" sz="2000" b="1" dirty="0" smtClean="0">
                <a:solidFill>
                  <a:srgbClr val="00B0F0"/>
                </a:solidFill>
                <a:latin typeface="Book Antiqua" pitchFamily="18" charset="0"/>
              </a:rPr>
              <a:t>ходатайства (справки)</a:t>
            </a:r>
            <a:r>
              <a:rPr lang="ru-RU" sz="2000" dirty="0" smtClean="0">
                <a:solidFill>
                  <a:srgbClr val="00B0F0"/>
                </a:solidFill>
                <a:latin typeface="Book Antiqua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работодателя о предстоящем трудоустройстве и сохранении вакантного места до момента прибытия молодого специалиста на место работы.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В случае отсутствия вакантных рабочих мест на момент 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распределения, </a:t>
            </a:r>
            <a:r>
              <a:rPr lang="ru-RU" sz="2000" u="sng" dirty="0" smtClean="0">
                <a:solidFill>
                  <a:srgbClr val="0070C0"/>
                </a:solidFill>
                <a:latin typeface="Book Antiqua" pitchFamily="18" charset="0"/>
              </a:rPr>
              <a:t>молодые специалисты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направляются комиссиями 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по распределению </a:t>
            </a:r>
            <a:r>
              <a:rPr lang="ru-RU" sz="2000" b="1" dirty="0">
                <a:solidFill>
                  <a:srgbClr val="00B0F0"/>
                </a:solidFill>
                <a:latin typeface="Book Antiqua" pitchFamily="18" charset="0"/>
              </a:rPr>
              <a:t>на регистрацию в качестве лица, ищущего </a:t>
            </a:r>
            <a:r>
              <a:rPr lang="ru-RU" sz="2000" b="1" dirty="0" smtClean="0">
                <a:solidFill>
                  <a:srgbClr val="00B0F0"/>
                </a:solidFill>
                <a:latin typeface="Book Antiqua" pitchFamily="18" charset="0"/>
              </a:rPr>
              <a:t>работу (Центр занятости населения)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, </a:t>
            </a:r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непосредственно 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в центре </a:t>
            </a:r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занятости населения </a:t>
            </a:r>
            <a:r>
              <a:rPr lang="ru-RU" sz="2000" u="sng" dirty="0">
                <a:solidFill>
                  <a:srgbClr val="0070C0"/>
                </a:solidFill>
                <a:latin typeface="Book Antiqua" pitchFamily="18" charset="0"/>
              </a:rPr>
              <a:t>по месту </a:t>
            </a:r>
            <a:r>
              <a:rPr lang="ru-RU" sz="2000" u="sng" dirty="0" smtClean="0">
                <a:solidFill>
                  <a:srgbClr val="0070C0"/>
                </a:solidFill>
                <a:latin typeface="Book Antiqua" pitchFamily="18" charset="0"/>
              </a:rPr>
              <a:t>жительства 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с </a:t>
            </a:r>
            <a:r>
              <a:rPr lang="ru-RU" sz="2000" u="sng" dirty="0" smtClean="0">
                <a:solidFill>
                  <a:srgbClr val="0070C0"/>
                </a:solidFill>
                <a:latin typeface="Book Antiqua" pitchFamily="18" charset="0"/>
              </a:rPr>
              <a:t>зачетом </a:t>
            </a:r>
            <a:r>
              <a:rPr lang="ru-RU" sz="2000" u="sng" dirty="0">
                <a:solidFill>
                  <a:srgbClr val="0070C0"/>
                </a:solidFill>
                <a:latin typeface="Book Antiqua" pitchFamily="18" charset="0"/>
              </a:rPr>
              <a:t>времени </a:t>
            </a:r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нахождения на учете в качестве безработного </a:t>
            </a:r>
            <a:r>
              <a:rPr lang="ru-RU" sz="2000" u="sng" dirty="0">
                <a:solidFill>
                  <a:srgbClr val="0070C0"/>
                </a:solidFill>
                <a:latin typeface="Book Antiqua" pitchFamily="18" charset="0"/>
              </a:rPr>
              <a:t>в срок </a:t>
            </a:r>
            <a:r>
              <a:rPr lang="ru-RU" sz="2000" u="sng" dirty="0" smtClean="0">
                <a:solidFill>
                  <a:srgbClr val="0070C0"/>
                </a:solidFill>
                <a:latin typeface="Book Antiqua" pitchFamily="18" charset="0"/>
              </a:rPr>
              <a:t>отработки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. 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Молодые специалисты, завершившие обучение в текущем году, не позднее </a:t>
            </a:r>
            <a:r>
              <a:rPr lang="ru-RU" sz="2000" b="1" u="sng" dirty="0" smtClean="0">
                <a:solidFill>
                  <a:srgbClr val="0070C0"/>
                </a:solidFill>
                <a:latin typeface="Book Antiqua" pitchFamily="18" charset="0"/>
              </a:rPr>
              <a:t>1 сентября </a:t>
            </a:r>
            <a:r>
              <a:rPr lang="ru-RU" sz="2000" dirty="0">
                <a:solidFill>
                  <a:srgbClr val="0070C0"/>
                </a:solidFill>
                <a:latin typeface="Book Antiqua" pitchFamily="18" charset="0"/>
              </a:rPr>
              <a:t>прибывают на место работы по </a:t>
            </a:r>
            <a:r>
              <a:rPr lang="ru-RU" sz="2000" dirty="0" smtClean="0">
                <a:solidFill>
                  <a:srgbClr val="0070C0"/>
                </a:solidFill>
                <a:latin typeface="Book Antiqua" pitchFamily="18" charset="0"/>
              </a:rPr>
              <a:t>направлению.</a:t>
            </a:r>
            <a:endParaRPr lang="ru-RU" sz="2000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2038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791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Распределение</vt:lpstr>
      <vt:lpstr>Порядок Распределения молодых специалистов (бакалавриат, интернатура, магистратура, резидентура)</vt:lpstr>
      <vt:lpstr>Порядок Распределения  докторов философии (PhD)</vt:lpstr>
      <vt:lpstr>п. 17-2) ст. 47 Закон «Об образовании» предусмотрено освобождение от отработки  (предоставляются только Комиссиями по распределению в год окончания)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Жанар Саятжановна Тастанбаева</dc:creator>
  <cp:lastModifiedBy>Акзира Сериккаликызы Сериккали</cp:lastModifiedBy>
  <cp:revision>53</cp:revision>
  <dcterms:created xsi:type="dcterms:W3CDTF">2019-02-25T04:24:15Z</dcterms:created>
  <dcterms:modified xsi:type="dcterms:W3CDTF">2022-02-15T05:17:30Z</dcterms:modified>
</cp:coreProperties>
</file>